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2" r:id="rId7"/>
    <p:sldId id="263" r:id="rId8"/>
    <p:sldId id="264" r:id="rId9"/>
    <p:sldId id="289" r:id="rId10"/>
    <p:sldId id="286" r:id="rId11"/>
    <p:sldId id="265" r:id="rId12"/>
    <p:sldId id="266" r:id="rId13"/>
    <p:sldId id="269" r:id="rId14"/>
    <p:sldId id="268" r:id="rId15"/>
    <p:sldId id="282" r:id="rId16"/>
    <p:sldId id="283" r:id="rId17"/>
    <p:sldId id="287" r:id="rId18"/>
    <p:sldId id="284" r:id="rId19"/>
    <p:sldId id="285" r:id="rId20"/>
    <p:sldId id="272" r:id="rId21"/>
    <p:sldId id="273" r:id="rId22"/>
    <p:sldId id="274"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3" d="100"/>
          <a:sy n="63" d="100"/>
        </p:scale>
        <p:origin x="-108" y="-60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50C0CFD-2052-46EE-83B7-FC40EA3BC7C9}" type="datetimeFigureOut">
              <a:rPr lang="en-GB" smtClean="0"/>
              <a:pPr/>
              <a:t>24/10/2018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2B1BE7-4250-4CBE-B1D8-0E49F82B7DE0}" type="slidenum">
              <a:rPr lang="en-GB" smtClean="0"/>
              <a:pPr/>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728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0C0CFD-2052-46EE-83B7-FC40EA3BC7C9}" type="datetimeFigureOut">
              <a:rPr lang="en-GB" smtClean="0"/>
              <a:pPr/>
              <a:t>24/10/2018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2B1BE7-4250-4CBE-B1D8-0E49F82B7DE0}" type="slidenum">
              <a:rPr lang="en-GB" smtClean="0"/>
              <a:pPr/>
              <a:t>‹#›</a:t>
            </a:fld>
            <a:endParaRPr lang="en-GB"/>
          </a:p>
        </p:txBody>
      </p:sp>
    </p:spTree>
    <p:extLst>
      <p:ext uri="{BB962C8B-B14F-4D97-AF65-F5344CB8AC3E}">
        <p14:creationId xmlns:p14="http://schemas.microsoft.com/office/powerpoint/2010/main" val="3885531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0C0CFD-2052-46EE-83B7-FC40EA3BC7C9}" type="datetimeFigureOut">
              <a:rPr lang="en-GB" smtClean="0"/>
              <a:pPr/>
              <a:t>24/10/2018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2B1BE7-4250-4CBE-B1D8-0E49F82B7DE0}" type="slidenum">
              <a:rPr lang="en-GB" smtClean="0"/>
              <a:pPr/>
              <a:t>‹#›</a:t>
            </a:fld>
            <a:endParaRPr lang="en-GB"/>
          </a:p>
        </p:txBody>
      </p:sp>
    </p:spTree>
    <p:extLst>
      <p:ext uri="{BB962C8B-B14F-4D97-AF65-F5344CB8AC3E}">
        <p14:creationId xmlns:p14="http://schemas.microsoft.com/office/powerpoint/2010/main" val="1980254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0C0CFD-2052-46EE-83B7-FC40EA3BC7C9}" type="datetimeFigureOut">
              <a:rPr lang="en-GB" smtClean="0"/>
              <a:pPr/>
              <a:t>24/10/2018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2B1BE7-4250-4CBE-B1D8-0E49F82B7DE0}" type="slidenum">
              <a:rPr lang="en-GB" smtClean="0"/>
              <a:pPr/>
              <a:t>‹#›</a:t>
            </a:fld>
            <a:endParaRPr lang="en-GB"/>
          </a:p>
        </p:txBody>
      </p:sp>
    </p:spTree>
    <p:extLst>
      <p:ext uri="{BB962C8B-B14F-4D97-AF65-F5344CB8AC3E}">
        <p14:creationId xmlns:p14="http://schemas.microsoft.com/office/powerpoint/2010/main" val="1414788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0C0CFD-2052-46EE-83B7-FC40EA3BC7C9}" type="datetimeFigureOut">
              <a:rPr lang="en-GB" smtClean="0"/>
              <a:pPr/>
              <a:t>24/10/2018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2B1BE7-4250-4CBE-B1D8-0E49F82B7DE0}" type="slidenum">
              <a:rPr lang="en-GB" smtClean="0"/>
              <a:pPr/>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1786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0C0CFD-2052-46EE-83B7-FC40EA3BC7C9}" type="datetimeFigureOut">
              <a:rPr lang="en-GB" smtClean="0"/>
              <a:pPr/>
              <a:t>24/10/2018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52B1BE7-4250-4CBE-B1D8-0E49F82B7DE0}" type="slidenum">
              <a:rPr lang="en-GB" smtClean="0"/>
              <a:pPr/>
              <a:t>‹#›</a:t>
            </a:fld>
            <a:endParaRPr lang="en-GB"/>
          </a:p>
        </p:txBody>
      </p:sp>
    </p:spTree>
    <p:extLst>
      <p:ext uri="{BB962C8B-B14F-4D97-AF65-F5344CB8AC3E}">
        <p14:creationId xmlns:p14="http://schemas.microsoft.com/office/powerpoint/2010/main" val="2508092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50C0CFD-2052-46EE-83B7-FC40EA3BC7C9}" type="datetimeFigureOut">
              <a:rPr lang="en-GB" smtClean="0"/>
              <a:pPr/>
              <a:t>24/10/2018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52B1BE7-4250-4CBE-B1D8-0E49F82B7DE0}" type="slidenum">
              <a:rPr lang="en-GB" smtClean="0"/>
              <a:pPr/>
              <a:t>‹#›</a:t>
            </a:fld>
            <a:endParaRPr lang="en-GB"/>
          </a:p>
        </p:txBody>
      </p:sp>
    </p:spTree>
    <p:extLst>
      <p:ext uri="{BB962C8B-B14F-4D97-AF65-F5344CB8AC3E}">
        <p14:creationId xmlns:p14="http://schemas.microsoft.com/office/powerpoint/2010/main" val="3053352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50C0CFD-2052-46EE-83B7-FC40EA3BC7C9}" type="datetimeFigureOut">
              <a:rPr lang="en-GB" smtClean="0"/>
              <a:pPr/>
              <a:t>24/10/2018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52B1BE7-4250-4CBE-B1D8-0E49F82B7DE0}" type="slidenum">
              <a:rPr lang="en-GB" smtClean="0"/>
              <a:pPr/>
              <a:t>‹#›</a:t>
            </a:fld>
            <a:endParaRPr lang="en-GB"/>
          </a:p>
        </p:txBody>
      </p:sp>
    </p:spTree>
    <p:extLst>
      <p:ext uri="{BB962C8B-B14F-4D97-AF65-F5344CB8AC3E}">
        <p14:creationId xmlns:p14="http://schemas.microsoft.com/office/powerpoint/2010/main" val="1056354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50C0CFD-2052-46EE-83B7-FC40EA3BC7C9}" type="datetimeFigureOut">
              <a:rPr lang="en-GB" smtClean="0"/>
              <a:pPr/>
              <a:t>24/10/2018</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152B1BE7-4250-4CBE-B1D8-0E49F82B7DE0}" type="slidenum">
              <a:rPr lang="en-GB" smtClean="0"/>
              <a:pPr/>
              <a:t>‹#›</a:t>
            </a:fld>
            <a:endParaRPr lang="en-GB"/>
          </a:p>
        </p:txBody>
      </p:sp>
    </p:spTree>
    <p:extLst>
      <p:ext uri="{BB962C8B-B14F-4D97-AF65-F5344CB8AC3E}">
        <p14:creationId xmlns:p14="http://schemas.microsoft.com/office/powerpoint/2010/main" val="672352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50C0CFD-2052-46EE-83B7-FC40EA3BC7C9}" type="datetimeFigureOut">
              <a:rPr lang="en-GB" smtClean="0"/>
              <a:pPr/>
              <a:t>24/10/2018</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52B1BE7-4250-4CBE-B1D8-0E49F82B7DE0}" type="slidenum">
              <a:rPr lang="en-GB" smtClean="0"/>
              <a:pPr/>
              <a:t>‹#›</a:t>
            </a:fld>
            <a:endParaRPr lang="en-GB"/>
          </a:p>
        </p:txBody>
      </p:sp>
    </p:spTree>
    <p:extLst>
      <p:ext uri="{BB962C8B-B14F-4D97-AF65-F5344CB8AC3E}">
        <p14:creationId xmlns:p14="http://schemas.microsoft.com/office/powerpoint/2010/main" val="1699490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cstate="print"/>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0C0CFD-2052-46EE-83B7-FC40EA3BC7C9}" type="datetimeFigureOut">
              <a:rPr lang="en-GB" smtClean="0"/>
              <a:pPr/>
              <a:t>24/10/2018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52B1BE7-4250-4CBE-B1D8-0E49F82B7DE0}" type="slidenum">
              <a:rPr lang="en-GB" smtClean="0"/>
              <a:pPr/>
              <a:t>‹#›</a:t>
            </a:fld>
            <a:endParaRPr lang="en-GB"/>
          </a:p>
        </p:txBody>
      </p:sp>
    </p:spTree>
    <p:extLst>
      <p:ext uri="{BB962C8B-B14F-4D97-AF65-F5344CB8AC3E}">
        <p14:creationId xmlns:p14="http://schemas.microsoft.com/office/powerpoint/2010/main" val="675026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50C0CFD-2052-46EE-83B7-FC40EA3BC7C9}" type="datetimeFigureOut">
              <a:rPr lang="en-GB" smtClean="0"/>
              <a:pPr/>
              <a:t>24/10/2018</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52B1BE7-4250-4CBE-B1D8-0E49F82B7DE0}" type="slidenum">
              <a:rPr lang="en-GB" smtClean="0"/>
              <a:pPr/>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15128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Pedoman Layanan Tes HIV</a:t>
            </a:r>
            <a:endParaRPr lang="en-GB" dirty="0"/>
          </a:p>
        </p:txBody>
      </p:sp>
      <p:sp>
        <p:nvSpPr>
          <p:cNvPr id="3" name="Subtitle 2"/>
          <p:cNvSpPr>
            <a:spLocks noGrp="1"/>
          </p:cNvSpPr>
          <p:nvPr>
            <p:ph type="subTitle" idx="1"/>
          </p:nvPr>
        </p:nvSpPr>
        <p:spPr/>
        <p:txBody>
          <a:bodyPr/>
          <a:lstStyle/>
          <a:p>
            <a:r>
              <a:rPr lang="id-ID" dirty="0"/>
              <a:t>Subdit HIV/AIDS – Kementerian Kesehatan</a:t>
            </a:r>
            <a:endParaRPr lang="en-GB" dirty="0"/>
          </a:p>
        </p:txBody>
      </p:sp>
    </p:spTree>
    <p:extLst>
      <p:ext uri="{BB962C8B-B14F-4D97-AF65-F5344CB8AC3E}">
        <p14:creationId xmlns:p14="http://schemas.microsoft.com/office/powerpoint/2010/main" val="987898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268" name="Group 3"/>
          <p:cNvGrpSpPr>
            <a:grpSpLocks/>
          </p:cNvGrpSpPr>
          <p:nvPr/>
        </p:nvGrpSpPr>
        <p:grpSpPr bwMode="auto">
          <a:xfrm>
            <a:off x="531091" y="1294281"/>
            <a:ext cx="10621819" cy="5251660"/>
            <a:chOff x="0" y="0"/>
            <a:chExt cx="3021495" cy="2092450"/>
          </a:xfrm>
        </p:grpSpPr>
        <p:sp>
          <p:nvSpPr>
            <p:cNvPr id="11269" name="Text Box 1"/>
            <p:cNvSpPr txBox="1">
              <a:spLocks noChangeArrowheads="1"/>
            </p:cNvSpPr>
            <p:nvPr/>
          </p:nvSpPr>
          <p:spPr bwMode="auto">
            <a:xfrm>
              <a:off x="938254" y="0"/>
              <a:ext cx="1343660" cy="389365"/>
            </a:xfrm>
            <a:prstGeom prst="rect">
              <a:avLst/>
            </a:prstGeom>
            <a:solidFill>
              <a:schemeClr val="bg1"/>
            </a:solidFill>
            <a:ln w="6350">
              <a:solidFill>
                <a:srgbClr val="000000"/>
              </a:solidFill>
              <a:miter lim="800000"/>
              <a:headEnd/>
              <a:tailEnd/>
            </a:ln>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nSpc>
                  <a:spcPct val="107000"/>
                </a:lnSpc>
                <a:spcAft>
                  <a:spcPts val="800"/>
                </a:spcAft>
              </a:pPr>
              <a:r>
                <a:rPr lang="en-US" altLang="en-US" sz="2000" b="1" dirty="0" err="1">
                  <a:ea typeface="Calibri" pitchFamily="34" charset="0"/>
                  <a:cs typeface="Times New Roman" pitchFamily="18" charset="0"/>
                </a:rPr>
                <a:t>Skrining</a:t>
              </a:r>
              <a:r>
                <a:rPr lang="en-US" altLang="en-US" sz="2000" b="1" dirty="0">
                  <a:ea typeface="Calibri" pitchFamily="34" charset="0"/>
                  <a:cs typeface="Times New Roman" pitchFamily="18" charset="0"/>
                </a:rPr>
                <a:t> </a:t>
              </a:r>
              <a:r>
                <a:rPr lang="en-US" altLang="en-US" sz="2000" b="1" dirty="0" err="1">
                  <a:ea typeface="Calibri" pitchFamily="34" charset="0"/>
                  <a:cs typeface="Times New Roman" pitchFamily="18" charset="0"/>
                </a:rPr>
                <a:t>dengan</a:t>
              </a:r>
              <a:r>
                <a:rPr lang="en-US" altLang="en-US" sz="2000" b="1" dirty="0">
                  <a:ea typeface="Calibri" pitchFamily="34" charset="0"/>
                  <a:cs typeface="Times New Roman" pitchFamily="18" charset="0"/>
                </a:rPr>
                <a:t> 1 rapid </a:t>
              </a:r>
              <a:r>
                <a:rPr lang="en-US" altLang="en-US" sz="2000" b="1" dirty="0" err="1">
                  <a:ea typeface="Calibri" pitchFamily="34" charset="0"/>
                  <a:cs typeface="Times New Roman" pitchFamily="18" charset="0"/>
                </a:rPr>
                <a:t>tes</a:t>
              </a:r>
              <a:r>
                <a:rPr lang="en-US" altLang="en-US" sz="2000" b="1" dirty="0">
                  <a:ea typeface="Calibri" pitchFamily="34" charset="0"/>
                  <a:cs typeface="Times New Roman" pitchFamily="18" charset="0"/>
                </a:rPr>
                <a:t> di </a:t>
              </a:r>
              <a:r>
                <a:rPr lang="id-ID" altLang="en-US" sz="2000" b="1" dirty="0" smtClean="0">
                  <a:ea typeface="Calibri" pitchFamily="34" charset="0"/>
                  <a:cs typeface="Times New Roman" pitchFamily="18" charset="0"/>
                </a:rPr>
                <a:t>f</a:t>
              </a:r>
              <a:r>
                <a:rPr lang="en-US" altLang="en-US" sz="2000" b="1" dirty="0" err="1" smtClean="0">
                  <a:ea typeface="Calibri" pitchFamily="34" charset="0"/>
                  <a:cs typeface="Times New Roman" pitchFamily="18" charset="0"/>
                </a:rPr>
                <a:t>asyankes</a:t>
              </a:r>
              <a:r>
                <a:rPr lang="en-US" altLang="en-US" sz="2000" b="1" dirty="0" smtClean="0">
                  <a:ea typeface="Calibri" pitchFamily="34" charset="0"/>
                  <a:cs typeface="Times New Roman" pitchFamily="18" charset="0"/>
                </a:rPr>
                <a:t>/</a:t>
              </a:r>
              <a:r>
                <a:rPr lang="en-US" altLang="en-US" sz="2000" b="1" dirty="0" err="1" smtClean="0">
                  <a:ea typeface="Calibri" pitchFamily="34" charset="0"/>
                  <a:cs typeface="Times New Roman" pitchFamily="18" charset="0"/>
                </a:rPr>
                <a:t>komunitas</a:t>
              </a:r>
              <a:endParaRPr lang="en-US" altLang="en-US" sz="3600" b="1" dirty="0">
                <a:ea typeface="Calibri" pitchFamily="34" charset="0"/>
                <a:cs typeface="Times New Roman" pitchFamily="18" charset="0"/>
              </a:endParaRPr>
            </a:p>
          </p:txBody>
        </p:sp>
        <p:cxnSp>
          <p:nvCxnSpPr>
            <p:cNvPr id="6" name="Straight Arrow Connector 5">
              <a:extLst>
                <a:ext uri="{FF2B5EF4-FFF2-40B4-BE49-F238E27FC236}"/>
              </a:extLst>
            </p:cNvPr>
            <p:cNvCxnSpPr/>
            <p:nvPr/>
          </p:nvCxnSpPr>
          <p:spPr>
            <a:xfrm>
              <a:off x="1614383" y="397456"/>
              <a:ext cx="0" cy="3663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7" name="Straight Connector 6">
              <a:extLst>
                <a:ext uri="{FF2B5EF4-FFF2-40B4-BE49-F238E27FC236}"/>
              </a:extLst>
            </p:cNvPr>
            <p:cNvCxnSpPr/>
            <p:nvPr/>
          </p:nvCxnSpPr>
          <p:spPr>
            <a:xfrm flipV="1">
              <a:off x="619869" y="715610"/>
              <a:ext cx="1932589" cy="16049"/>
            </a:xfrm>
            <a:prstGeom prst="line">
              <a:avLst/>
            </a:prstGeom>
          </p:spPr>
          <p:style>
            <a:lnRef idx="1">
              <a:schemeClr val="dk1"/>
            </a:lnRef>
            <a:fillRef idx="0">
              <a:schemeClr val="dk1"/>
            </a:fillRef>
            <a:effectRef idx="0">
              <a:schemeClr val="dk1"/>
            </a:effectRef>
            <a:fontRef idx="minor">
              <a:schemeClr val="tx1"/>
            </a:fontRef>
          </p:style>
        </p:cxnSp>
        <p:cxnSp>
          <p:nvCxnSpPr>
            <p:cNvPr id="8" name="Straight Arrow Connector 7">
              <a:extLst>
                <a:ext uri="{FF2B5EF4-FFF2-40B4-BE49-F238E27FC236}"/>
              </a:extLst>
            </p:cNvPr>
            <p:cNvCxnSpPr/>
            <p:nvPr/>
          </p:nvCxnSpPr>
          <p:spPr>
            <a:xfrm>
              <a:off x="627654" y="739211"/>
              <a:ext cx="0" cy="30965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a:extLst>
                <a:ext uri="{FF2B5EF4-FFF2-40B4-BE49-F238E27FC236}"/>
              </a:extLst>
            </p:cNvPr>
            <p:cNvCxnSpPr/>
            <p:nvPr/>
          </p:nvCxnSpPr>
          <p:spPr>
            <a:xfrm>
              <a:off x="2552458" y="715610"/>
              <a:ext cx="0" cy="30965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1274" name="Text Box 7"/>
            <p:cNvSpPr txBox="1">
              <a:spLocks noChangeArrowheads="1"/>
            </p:cNvSpPr>
            <p:nvPr/>
          </p:nvSpPr>
          <p:spPr bwMode="auto">
            <a:xfrm>
              <a:off x="405516" y="1057523"/>
              <a:ext cx="476885" cy="294005"/>
            </a:xfrm>
            <a:prstGeom prst="rect">
              <a:avLst/>
            </a:prstGeom>
            <a:solidFill>
              <a:schemeClr val="bg1"/>
            </a:solidFill>
            <a:ln w="6350">
              <a:solidFill>
                <a:srgbClr val="000000"/>
              </a:solidFill>
              <a:miter lim="800000"/>
              <a:headEnd/>
              <a:tailEnd/>
            </a:ln>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nSpc>
                  <a:spcPct val="107000"/>
                </a:lnSpc>
                <a:spcAft>
                  <a:spcPts val="800"/>
                </a:spcAft>
              </a:pPr>
              <a:r>
                <a:rPr lang="en-US" altLang="en-US" sz="4000" b="1">
                  <a:ea typeface="Calibri" pitchFamily="34" charset="0"/>
                  <a:cs typeface="Times New Roman" pitchFamily="18" charset="0"/>
                </a:rPr>
                <a:t>A0 +</a:t>
              </a:r>
            </a:p>
          </p:txBody>
        </p:sp>
        <p:sp>
          <p:nvSpPr>
            <p:cNvPr id="11275" name="Text Box 8"/>
            <p:cNvSpPr txBox="1">
              <a:spLocks noChangeArrowheads="1"/>
            </p:cNvSpPr>
            <p:nvPr/>
          </p:nvSpPr>
          <p:spPr bwMode="auto">
            <a:xfrm>
              <a:off x="2099144" y="1025718"/>
              <a:ext cx="922351" cy="508884"/>
            </a:xfrm>
            <a:prstGeom prst="rect">
              <a:avLst/>
            </a:prstGeom>
            <a:solidFill>
              <a:schemeClr val="bg1"/>
            </a:solidFill>
            <a:ln w="6350">
              <a:solidFill>
                <a:srgbClr val="000000"/>
              </a:solidFill>
              <a:miter lim="800000"/>
              <a:headEnd/>
              <a:tailEnd/>
            </a:ln>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nSpc>
                  <a:spcPct val="107000"/>
                </a:lnSpc>
                <a:spcAft>
                  <a:spcPts val="800"/>
                </a:spcAft>
              </a:pPr>
              <a:r>
                <a:rPr lang="en-US" altLang="en-US" sz="2400" b="1">
                  <a:ea typeface="Calibri" pitchFamily="34" charset="0"/>
                  <a:cs typeface="Times New Roman" pitchFamily="18" charset="0"/>
                </a:rPr>
                <a:t>A0 neg ; Nyatakan sebagai negatif</a:t>
              </a:r>
              <a:endParaRPr lang="en-US" altLang="en-US" sz="4000" b="1">
                <a:ea typeface="Calibri" pitchFamily="34" charset="0"/>
                <a:cs typeface="Times New Roman" pitchFamily="18" charset="0"/>
              </a:endParaRPr>
            </a:p>
          </p:txBody>
        </p:sp>
        <p:cxnSp>
          <p:nvCxnSpPr>
            <p:cNvPr id="12" name="Straight Arrow Connector 11">
              <a:extLst>
                <a:ext uri="{FF2B5EF4-FFF2-40B4-BE49-F238E27FC236}"/>
              </a:extLst>
            </p:cNvPr>
            <p:cNvCxnSpPr/>
            <p:nvPr/>
          </p:nvCxnSpPr>
          <p:spPr>
            <a:xfrm>
              <a:off x="636411" y="1351917"/>
              <a:ext cx="0" cy="31060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1277" name="Text Box 10"/>
            <p:cNvSpPr txBox="1">
              <a:spLocks noChangeArrowheads="1"/>
            </p:cNvSpPr>
            <p:nvPr/>
          </p:nvSpPr>
          <p:spPr bwMode="auto">
            <a:xfrm>
              <a:off x="0" y="1630016"/>
              <a:ext cx="1296035" cy="462434"/>
            </a:xfrm>
            <a:prstGeom prst="rect">
              <a:avLst/>
            </a:prstGeom>
            <a:solidFill>
              <a:schemeClr val="bg1"/>
            </a:solidFill>
            <a:ln w="6350">
              <a:solidFill>
                <a:srgbClr val="000000"/>
              </a:solidFill>
              <a:miter lim="800000"/>
              <a:headEnd/>
              <a:tailEnd/>
            </a:ln>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nSpc>
                  <a:spcPct val="107000"/>
                </a:lnSpc>
                <a:spcAft>
                  <a:spcPts val="800"/>
                </a:spcAft>
              </a:pPr>
              <a:r>
                <a:rPr lang="en-US" altLang="en-US" sz="2400" b="1" dirty="0" err="1">
                  <a:ea typeface="Calibri" pitchFamily="34" charset="0"/>
                  <a:cs typeface="Times New Roman" pitchFamily="18" charset="0"/>
                </a:rPr>
                <a:t>Rujuk</a:t>
              </a:r>
              <a:r>
                <a:rPr lang="en-US" altLang="en-US" sz="2400" b="1" dirty="0">
                  <a:ea typeface="Calibri" pitchFamily="34" charset="0"/>
                  <a:cs typeface="Times New Roman" pitchFamily="18" charset="0"/>
                </a:rPr>
                <a:t> </a:t>
              </a:r>
              <a:r>
                <a:rPr lang="en-US" altLang="en-US" sz="2400" b="1" dirty="0" err="1">
                  <a:ea typeface="Calibri" pitchFamily="34" charset="0"/>
                  <a:cs typeface="Times New Roman" pitchFamily="18" charset="0"/>
                </a:rPr>
                <a:t>Ke</a:t>
              </a:r>
              <a:r>
                <a:rPr lang="en-US" altLang="en-US" sz="2400" b="1" dirty="0">
                  <a:ea typeface="Calibri" pitchFamily="34" charset="0"/>
                  <a:cs typeface="Times New Roman" pitchFamily="18" charset="0"/>
                </a:rPr>
                <a:t> </a:t>
              </a:r>
              <a:r>
                <a:rPr lang="en-US" altLang="en-US" sz="2400" b="1" dirty="0" err="1">
                  <a:ea typeface="Calibri" pitchFamily="34" charset="0"/>
                  <a:cs typeface="Times New Roman" pitchFamily="18" charset="0"/>
                </a:rPr>
                <a:t>Fasyankes</a:t>
              </a:r>
              <a:r>
                <a:rPr lang="en-US" altLang="en-US" sz="2400" b="1" dirty="0">
                  <a:ea typeface="Calibri" pitchFamily="34" charset="0"/>
                  <a:cs typeface="Times New Roman" pitchFamily="18" charset="0"/>
                </a:rPr>
                <a:t> </a:t>
              </a:r>
              <a:r>
                <a:rPr lang="en-US" altLang="en-US" sz="2400" b="1" dirty="0" err="1">
                  <a:ea typeface="Calibri" pitchFamily="34" charset="0"/>
                  <a:cs typeface="Times New Roman" pitchFamily="18" charset="0"/>
                </a:rPr>
                <a:t>untuk</a:t>
              </a:r>
              <a:r>
                <a:rPr lang="en-US" altLang="en-US" sz="2400" b="1" dirty="0">
                  <a:ea typeface="Calibri" pitchFamily="34" charset="0"/>
                  <a:cs typeface="Times New Roman" pitchFamily="18" charset="0"/>
                </a:rPr>
                <a:t> </a:t>
              </a:r>
              <a:r>
                <a:rPr lang="en-US" altLang="en-US" sz="2400" b="1" dirty="0" err="1">
                  <a:ea typeface="Calibri" pitchFamily="34" charset="0"/>
                  <a:cs typeface="Times New Roman" pitchFamily="18" charset="0"/>
                </a:rPr>
                <a:t>kepastian</a:t>
              </a:r>
              <a:r>
                <a:rPr lang="en-US" altLang="en-US" sz="2400" b="1" dirty="0">
                  <a:ea typeface="Calibri" pitchFamily="34" charset="0"/>
                  <a:cs typeface="Times New Roman" pitchFamily="18" charset="0"/>
                </a:rPr>
                <a:t> diagnosis</a:t>
              </a:r>
              <a:endParaRPr lang="en-US" altLang="en-US" sz="4000" b="1" dirty="0">
                <a:ea typeface="Calibri" pitchFamily="34" charset="0"/>
                <a:cs typeface="Times New Roman" pitchFamily="18" charset="0"/>
              </a:endParaRPr>
            </a:p>
          </p:txBody>
        </p:sp>
      </p:grpSp>
      <p:sp>
        <p:nvSpPr>
          <p:cNvPr id="15" name="Title 1"/>
          <p:cNvSpPr>
            <a:spLocks noGrp="1"/>
          </p:cNvSpPr>
          <p:nvPr>
            <p:ph type="title"/>
          </p:nvPr>
        </p:nvSpPr>
        <p:spPr>
          <a:xfrm>
            <a:off x="838200" y="365126"/>
            <a:ext cx="10515600" cy="626547"/>
          </a:xfrm>
        </p:spPr>
        <p:txBody>
          <a:bodyPr/>
          <a:lstStyle/>
          <a:p>
            <a:r>
              <a:rPr lang="id-ID" sz="3600" b="1" dirty="0" smtClean="0"/>
              <a:t>Tes HIV untuk triase (strategi 1)</a:t>
            </a:r>
          </a:p>
        </p:txBody>
      </p:sp>
    </p:spTree>
    <p:extLst>
      <p:ext uri="{BB962C8B-B14F-4D97-AF65-F5344CB8AC3E}">
        <p14:creationId xmlns:p14="http://schemas.microsoft.com/office/powerpoint/2010/main" val="2385840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Bab 3 – Diagnosa dan Tindak Lanjut</a:t>
            </a:r>
            <a:endParaRPr lang="en-GB" b="1" dirty="0"/>
          </a:p>
        </p:txBody>
      </p:sp>
      <p:sp>
        <p:nvSpPr>
          <p:cNvPr id="3" name="Content Placeholder 2"/>
          <p:cNvSpPr>
            <a:spLocks noGrp="1"/>
          </p:cNvSpPr>
          <p:nvPr>
            <p:ph idx="1"/>
          </p:nvPr>
        </p:nvSpPr>
        <p:spPr/>
        <p:txBody>
          <a:bodyPr>
            <a:normAutofit fontScale="85000" lnSpcReduction="20000"/>
          </a:bodyPr>
          <a:lstStyle/>
          <a:p>
            <a:r>
              <a:rPr lang="id-ID" b="1" dirty="0"/>
              <a:t>Penggunaan antibodi assay dan pemeriksaan antigen (DNA dan RNA) untuk diagnosis</a:t>
            </a:r>
          </a:p>
          <a:p>
            <a:r>
              <a:rPr lang="id-ID" b="1" dirty="0"/>
              <a:t>Periode jendela menjadi </a:t>
            </a:r>
            <a:r>
              <a:rPr lang="en-US" b="1" dirty="0"/>
              <a:t>4-6</a:t>
            </a:r>
            <a:r>
              <a:rPr lang="id-ID" b="1" dirty="0"/>
              <a:t> minggu dengan RDT yang digunakan saat ini ( generasi ke3 )</a:t>
            </a:r>
          </a:p>
          <a:p>
            <a:r>
              <a:rPr lang="id-ID" b="1" dirty="0"/>
              <a:t>Alur tes HIV yang lebih disederhanakan mengikuti tehnologi RDT yang digunakan di Indonesia</a:t>
            </a:r>
          </a:p>
          <a:p>
            <a:r>
              <a:rPr lang="id-ID" b="1" dirty="0"/>
              <a:t>Sumber spesimen ( vena maupun kapiler) tidak mempengaruhi hasil pemeriksaan</a:t>
            </a:r>
          </a:p>
          <a:p>
            <a:r>
              <a:rPr lang="id-ID" b="1" dirty="0"/>
              <a:t>Penerjemahan hasil tes dilakukan oleh nakes yang meminta – bukan konselor</a:t>
            </a:r>
          </a:p>
          <a:p>
            <a:r>
              <a:rPr lang="id-ID" b="1" dirty="0"/>
              <a:t>Perkenalan istilah Inkonklusif</a:t>
            </a:r>
          </a:p>
          <a:p>
            <a:r>
              <a:rPr lang="id-ID" b="1" dirty="0"/>
              <a:t>Hasil tes Inkonklusif 2 kali dinyatakan negatif</a:t>
            </a:r>
          </a:p>
          <a:p>
            <a:r>
              <a:rPr lang="id-ID" b="1" dirty="0"/>
              <a:t>Re testing pada hasil tes HIV negatif diluar populasi kunci dan orang bergejala tidak perlu dilakukan</a:t>
            </a:r>
          </a:p>
          <a:p>
            <a:r>
              <a:rPr lang="id-ID" b="1" dirty="0"/>
              <a:t>Alur tindak lanjut pasca tes HIV</a:t>
            </a:r>
          </a:p>
          <a:p>
            <a:r>
              <a:rPr lang="id-ID" b="1" dirty="0"/>
              <a:t>Presumptive terapi untuk ibu yang mendapatkan 2 kali hasil inkonklusif</a:t>
            </a:r>
          </a:p>
          <a:p>
            <a:r>
              <a:rPr lang="id-ID" b="1" dirty="0"/>
              <a:t>Diagnosa bayi dengan menggunakan tes antigen</a:t>
            </a:r>
          </a:p>
          <a:p>
            <a:endParaRPr lang="en-GB" b="1" dirty="0"/>
          </a:p>
        </p:txBody>
      </p:sp>
    </p:spTree>
    <p:extLst>
      <p:ext uri="{BB962C8B-B14F-4D97-AF65-F5344CB8AC3E}">
        <p14:creationId xmlns:p14="http://schemas.microsoft.com/office/powerpoint/2010/main" val="25030105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Bab 3</a:t>
            </a:r>
            <a:endParaRPr lang="en-GB" b="1" dirty="0"/>
          </a:p>
        </p:txBody>
      </p:sp>
      <p:sp>
        <p:nvSpPr>
          <p:cNvPr id="3" name="Content Placeholder 2"/>
          <p:cNvSpPr>
            <a:spLocks noGrp="1"/>
          </p:cNvSpPr>
          <p:nvPr>
            <p:ph idx="1"/>
          </p:nvPr>
        </p:nvSpPr>
        <p:spPr/>
        <p:txBody>
          <a:bodyPr>
            <a:normAutofit/>
          </a:bodyPr>
          <a:lstStyle/>
          <a:p>
            <a:r>
              <a:rPr lang="id-ID" b="1" dirty="0"/>
              <a:t>Pengulangan tes dilakukan 14 hari mengikuti penggunaan RDT generasi ke3 dan 4</a:t>
            </a:r>
          </a:p>
          <a:p>
            <a:pPr lvl="0"/>
            <a:r>
              <a:rPr lang="id-ID" b="1" dirty="0"/>
              <a:t>Darah kapiler, serum dan plasma dapat digunakan sebagai bahan spesimen untuk pemeriksaan serologi dengan hasil yang sama sensitif dan spesifik</a:t>
            </a:r>
            <a:endParaRPr lang="en-GB" b="1" dirty="0"/>
          </a:p>
          <a:p>
            <a:pPr lvl="0"/>
            <a:r>
              <a:rPr lang="id-ID" b="1" dirty="0"/>
              <a:t>Hasil tes kedua yang tetap menunjukkan hasil inkonklusif dianggap negatif kecuali ditemukan bukti kuat adanya gejala dan tanda AIDS, pembuktian dilakukan dengan pemeriksaan HIV DNA atau RNA</a:t>
            </a:r>
            <a:endParaRPr lang="en-GB" b="1" dirty="0"/>
          </a:p>
          <a:p>
            <a:pPr lvl="0"/>
            <a:r>
              <a:rPr lang="id-ID" b="1" dirty="0"/>
              <a:t>Hasil tes negatif tidak perlu diulang, kecuali pada pasien dengan IMS, populasi kunci, bumil dengan IMS di Tanah Papua</a:t>
            </a:r>
          </a:p>
          <a:p>
            <a:pPr lvl="0"/>
            <a:r>
              <a:rPr lang="id-ID" b="1" dirty="0"/>
              <a:t>Populasi kunci dilakukan pengulangan tes setidaknya sekali dalam setahun</a:t>
            </a:r>
            <a:endParaRPr lang="en-GB" b="1" dirty="0"/>
          </a:p>
          <a:p>
            <a:endParaRPr lang="en-GB" b="1" dirty="0"/>
          </a:p>
        </p:txBody>
      </p:sp>
    </p:spTree>
    <p:extLst>
      <p:ext uri="{BB962C8B-B14F-4D97-AF65-F5344CB8AC3E}">
        <p14:creationId xmlns:p14="http://schemas.microsoft.com/office/powerpoint/2010/main" val="12911959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Bab 3</a:t>
            </a:r>
            <a:endParaRPr lang="en-GB" b="1" dirty="0"/>
          </a:p>
        </p:txBody>
      </p:sp>
      <p:sp>
        <p:nvSpPr>
          <p:cNvPr id="3" name="Content Placeholder 2"/>
          <p:cNvSpPr>
            <a:spLocks noGrp="1"/>
          </p:cNvSpPr>
          <p:nvPr>
            <p:ph idx="1"/>
          </p:nvPr>
        </p:nvSpPr>
        <p:spPr/>
        <p:txBody>
          <a:bodyPr>
            <a:normAutofit/>
          </a:bodyPr>
          <a:lstStyle/>
          <a:p>
            <a:r>
              <a:rPr lang="en-US" b="1" dirty="0" err="1"/>
              <a:t>Pada</a:t>
            </a:r>
            <a:r>
              <a:rPr lang="en-US" b="1" dirty="0"/>
              <a:t> </a:t>
            </a:r>
            <a:r>
              <a:rPr lang="en-US" b="1" dirty="0" err="1"/>
              <a:t>ibu</a:t>
            </a:r>
            <a:r>
              <a:rPr lang="en-US" b="1" dirty="0"/>
              <a:t> </a:t>
            </a:r>
            <a:r>
              <a:rPr lang="en-US" b="1" dirty="0" err="1"/>
              <a:t>hamil</a:t>
            </a:r>
            <a:r>
              <a:rPr lang="en-US" b="1" dirty="0"/>
              <a:t> </a:t>
            </a:r>
            <a:r>
              <a:rPr lang="en-US" b="1" dirty="0" err="1"/>
              <a:t>dengan</a:t>
            </a:r>
            <a:r>
              <a:rPr lang="en-US" b="1" dirty="0"/>
              <a:t> </a:t>
            </a:r>
            <a:r>
              <a:rPr lang="en-US" b="1" dirty="0" err="1"/>
              <a:t>hasil</a:t>
            </a:r>
            <a:r>
              <a:rPr lang="en-US" b="1" dirty="0"/>
              <a:t> </a:t>
            </a:r>
            <a:r>
              <a:rPr lang="en-US" b="1" dirty="0" err="1"/>
              <a:t>tes</a:t>
            </a:r>
            <a:r>
              <a:rPr lang="en-US" b="1" dirty="0"/>
              <a:t> </a:t>
            </a:r>
            <a:r>
              <a:rPr lang="en-US" b="1" dirty="0" err="1"/>
              <a:t>dua</a:t>
            </a:r>
            <a:r>
              <a:rPr lang="en-US" b="1" dirty="0"/>
              <a:t> kali </a:t>
            </a:r>
            <a:r>
              <a:rPr lang="en-US" b="1" dirty="0" err="1"/>
              <a:t>inkonklusif</a:t>
            </a:r>
            <a:r>
              <a:rPr lang="en-US" b="1" dirty="0"/>
              <a:t>, </a:t>
            </a:r>
            <a:r>
              <a:rPr lang="en-US" b="1" dirty="0" err="1"/>
              <a:t>diberikan</a:t>
            </a:r>
            <a:r>
              <a:rPr lang="en-US" b="1" dirty="0"/>
              <a:t> </a:t>
            </a:r>
            <a:r>
              <a:rPr lang="en-US" b="1" dirty="0" err="1"/>
              <a:t>pengobatan</a:t>
            </a:r>
            <a:r>
              <a:rPr lang="en-US" b="1" dirty="0"/>
              <a:t> ARV, </a:t>
            </a:r>
            <a:r>
              <a:rPr lang="en-US" b="1" dirty="0" err="1"/>
              <a:t>sebagai</a:t>
            </a:r>
            <a:r>
              <a:rPr lang="en-US" b="1" dirty="0"/>
              <a:t> </a:t>
            </a:r>
            <a:r>
              <a:rPr lang="en-US" b="1" dirty="0" err="1"/>
              <a:t>pengobatan</a:t>
            </a:r>
            <a:r>
              <a:rPr lang="en-US" b="1" dirty="0"/>
              <a:t> </a:t>
            </a:r>
            <a:r>
              <a:rPr lang="en-US" b="1" dirty="0" err="1"/>
              <a:t>presumptif</a:t>
            </a:r>
            <a:r>
              <a:rPr lang="en-US" b="1" dirty="0"/>
              <a:t> </a:t>
            </a:r>
            <a:r>
              <a:rPr lang="en-US" b="1" dirty="0" err="1"/>
              <a:t>untuk</a:t>
            </a:r>
            <a:r>
              <a:rPr lang="en-US" b="1" dirty="0"/>
              <a:t> </a:t>
            </a:r>
            <a:r>
              <a:rPr lang="en-US" b="1" dirty="0" err="1"/>
              <a:t>menurunkan</a:t>
            </a:r>
            <a:r>
              <a:rPr lang="en-US" b="1" dirty="0"/>
              <a:t> </a:t>
            </a:r>
            <a:r>
              <a:rPr lang="en-US" b="1" dirty="0" err="1"/>
              <a:t>risiko</a:t>
            </a:r>
            <a:r>
              <a:rPr lang="en-US" b="1" dirty="0"/>
              <a:t> </a:t>
            </a:r>
            <a:r>
              <a:rPr lang="en-US" b="1" dirty="0" err="1"/>
              <a:t>penularan</a:t>
            </a:r>
            <a:r>
              <a:rPr lang="en-US" b="1" dirty="0"/>
              <a:t> </a:t>
            </a:r>
            <a:r>
              <a:rPr lang="en-US" b="1" dirty="0" err="1"/>
              <a:t>kepada</a:t>
            </a:r>
            <a:r>
              <a:rPr lang="en-US" b="1" dirty="0"/>
              <a:t> </a:t>
            </a:r>
            <a:r>
              <a:rPr lang="en-US" b="1" dirty="0" err="1"/>
              <a:t>bayi</a:t>
            </a:r>
            <a:r>
              <a:rPr lang="en-US" b="1" dirty="0"/>
              <a:t>. </a:t>
            </a:r>
            <a:r>
              <a:rPr lang="en-US" b="1" dirty="0" err="1"/>
              <a:t>Tes</a:t>
            </a:r>
            <a:r>
              <a:rPr lang="en-US" b="1" dirty="0"/>
              <a:t> HIV </a:t>
            </a:r>
            <a:r>
              <a:rPr lang="en-US" b="1" dirty="0" err="1"/>
              <a:t>pada</a:t>
            </a:r>
            <a:r>
              <a:rPr lang="en-US" b="1" dirty="0"/>
              <a:t> </a:t>
            </a:r>
            <a:r>
              <a:rPr lang="en-US" b="1" dirty="0" err="1"/>
              <a:t>ibu</a:t>
            </a:r>
            <a:r>
              <a:rPr lang="en-US" b="1" dirty="0"/>
              <a:t> </a:t>
            </a:r>
            <a:r>
              <a:rPr lang="en-US" b="1" dirty="0" err="1"/>
              <a:t>diulang</a:t>
            </a:r>
            <a:r>
              <a:rPr lang="en-US" b="1" dirty="0"/>
              <a:t>, </a:t>
            </a:r>
            <a:r>
              <a:rPr lang="en-US" b="1" dirty="0" err="1"/>
              <a:t>dua</a:t>
            </a:r>
            <a:r>
              <a:rPr lang="en-US" b="1" dirty="0"/>
              <a:t> </a:t>
            </a:r>
            <a:r>
              <a:rPr lang="en-US" b="1" dirty="0" err="1"/>
              <a:t>bulan</a:t>
            </a:r>
            <a:r>
              <a:rPr lang="en-US" b="1" dirty="0"/>
              <a:t> </a:t>
            </a:r>
            <a:r>
              <a:rPr lang="en-US" b="1" dirty="0" err="1"/>
              <a:t>setelah</a:t>
            </a:r>
            <a:r>
              <a:rPr lang="en-US" b="1" dirty="0"/>
              <a:t> </a:t>
            </a:r>
            <a:r>
              <a:rPr lang="en-US" b="1" dirty="0" err="1"/>
              <a:t>melahirkan</a:t>
            </a:r>
            <a:r>
              <a:rPr lang="en-US" b="1" dirty="0"/>
              <a:t>. </a:t>
            </a:r>
            <a:r>
              <a:rPr lang="en-US" b="1" dirty="0" err="1"/>
              <a:t>Dasar</a:t>
            </a:r>
            <a:r>
              <a:rPr lang="en-US" b="1" dirty="0"/>
              <a:t> </a:t>
            </a:r>
            <a:r>
              <a:rPr lang="en-US" b="1" dirty="0" err="1"/>
              <a:t>pertimbangan</a:t>
            </a:r>
            <a:r>
              <a:rPr lang="en-US" b="1" dirty="0"/>
              <a:t> </a:t>
            </a:r>
            <a:r>
              <a:rPr lang="en-US" b="1" dirty="0" err="1"/>
              <a:t>adalah</a:t>
            </a:r>
            <a:r>
              <a:rPr lang="en-US" b="1" dirty="0"/>
              <a:t>:</a:t>
            </a:r>
            <a:endParaRPr lang="en-GB" b="1" dirty="0"/>
          </a:p>
          <a:p>
            <a:pPr lvl="1"/>
            <a:r>
              <a:rPr lang="en-US" b="1" dirty="0" err="1"/>
              <a:t>Rencana</a:t>
            </a:r>
            <a:r>
              <a:rPr lang="en-US" b="1" dirty="0"/>
              <a:t> </a:t>
            </a:r>
            <a:r>
              <a:rPr lang="en-US" b="1" dirty="0" err="1"/>
              <a:t>pemerintah</a:t>
            </a:r>
            <a:r>
              <a:rPr lang="en-US" b="1" dirty="0"/>
              <a:t> </a:t>
            </a:r>
            <a:r>
              <a:rPr lang="en-US" b="1" dirty="0" err="1"/>
              <a:t>untuk</a:t>
            </a:r>
            <a:r>
              <a:rPr lang="en-US" b="1" dirty="0"/>
              <a:t> </a:t>
            </a:r>
            <a:r>
              <a:rPr lang="en-US" b="1" dirty="0" err="1"/>
              <a:t>melaksanakan</a:t>
            </a:r>
            <a:r>
              <a:rPr lang="en-US" b="1" dirty="0"/>
              <a:t> triple </a:t>
            </a:r>
            <a:r>
              <a:rPr lang="en-US" b="1" dirty="0" err="1"/>
              <a:t>eliminasi</a:t>
            </a:r>
            <a:r>
              <a:rPr lang="en-US" b="1" dirty="0"/>
              <a:t> </a:t>
            </a:r>
            <a:r>
              <a:rPr lang="en-US" b="1" dirty="0" err="1"/>
              <a:t>pada</a:t>
            </a:r>
            <a:r>
              <a:rPr lang="en-US" b="1" dirty="0"/>
              <a:t> </a:t>
            </a:r>
            <a:r>
              <a:rPr lang="en-US" b="1" dirty="0" err="1"/>
              <a:t>kelompok</a:t>
            </a:r>
            <a:r>
              <a:rPr lang="en-US" b="1" dirty="0"/>
              <a:t> </a:t>
            </a:r>
            <a:r>
              <a:rPr lang="en-US" b="1" dirty="0" err="1"/>
              <a:t>ibu</a:t>
            </a:r>
            <a:r>
              <a:rPr lang="en-US" b="1" dirty="0"/>
              <a:t> </a:t>
            </a:r>
            <a:r>
              <a:rPr lang="en-US" b="1" dirty="0" err="1"/>
              <a:t>hamil</a:t>
            </a:r>
            <a:endParaRPr lang="en-GB" b="1" dirty="0"/>
          </a:p>
          <a:p>
            <a:pPr lvl="1"/>
            <a:r>
              <a:rPr lang="en-US" b="1" dirty="0" err="1"/>
              <a:t>Cakupan</a:t>
            </a:r>
            <a:r>
              <a:rPr lang="en-US" b="1" dirty="0"/>
              <a:t> </a:t>
            </a:r>
            <a:r>
              <a:rPr lang="en-US" b="1" dirty="0" err="1"/>
              <a:t>tes</a:t>
            </a:r>
            <a:r>
              <a:rPr lang="en-US" b="1" dirty="0"/>
              <a:t> HIV </a:t>
            </a:r>
            <a:r>
              <a:rPr lang="en-US" b="1" dirty="0" err="1"/>
              <a:t>dan</a:t>
            </a:r>
            <a:r>
              <a:rPr lang="en-US" b="1" dirty="0"/>
              <a:t> </a:t>
            </a:r>
            <a:r>
              <a:rPr lang="en-US" b="1" dirty="0" err="1"/>
              <a:t>pengobatan</a:t>
            </a:r>
            <a:r>
              <a:rPr lang="en-US" b="1" dirty="0"/>
              <a:t> ARV </a:t>
            </a:r>
            <a:r>
              <a:rPr lang="en-US" b="1" dirty="0" err="1"/>
              <a:t>pada</a:t>
            </a:r>
            <a:r>
              <a:rPr lang="en-US" b="1" dirty="0"/>
              <a:t> </a:t>
            </a:r>
            <a:r>
              <a:rPr lang="en-US" b="1" dirty="0" err="1"/>
              <a:t>ibu</a:t>
            </a:r>
            <a:r>
              <a:rPr lang="en-US" b="1" dirty="0"/>
              <a:t> </a:t>
            </a:r>
            <a:r>
              <a:rPr lang="en-US" b="1" dirty="0" err="1"/>
              <a:t>hamil</a:t>
            </a:r>
            <a:r>
              <a:rPr lang="en-US" b="1" dirty="0"/>
              <a:t> </a:t>
            </a:r>
            <a:r>
              <a:rPr lang="en-US" b="1" dirty="0" err="1"/>
              <a:t>masih</a:t>
            </a:r>
            <a:r>
              <a:rPr lang="en-US" b="1" dirty="0"/>
              <a:t> </a:t>
            </a:r>
            <a:r>
              <a:rPr lang="en-US" b="1" dirty="0" err="1"/>
              <a:t>rendah</a:t>
            </a:r>
            <a:r>
              <a:rPr lang="en-US" b="1" dirty="0"/>
              <a:t> (</a:t>
            </a:r>
            <a:r>
              <a:rPr lang="en-US" b="1" dirty="0" err="1"/>
              <a:t>referensi</a:t>
            </a:r>
            <a:r>
              <a:rPr lang="en-US" b="1" dirty="0"/>
              <a:t>)</a:t>
            </a:r>
            <a:endParaRPr lang="en-GB" b="1" dirty="0"/>
          </a:p>
          <a:p>
            <a:pPr lvl="1"/>
            <a:r>
              <a:rPr lang="en-US" b="1" dirty="0" err="1"/>
              <a:t>Penurunan</a:t>
            </a:r>
            <a:r>
              <a:rPr lang="en-US" b="1" dirty="0"/>
              <a:t> </a:t>
            </a:r>
            <a:r>
              <a:rPr lang="en-US" b="1" dirty="0" err="1"/>
              <a:t>sistem</a:t>
            </a:r>
            <a:r>
              <a:rPr lang="en-US" b="1" dirty="0"/>
              <a:t> </a:t>
            </a:r>
            <a:r>
              <a:rPr lang="en-US" b="1" dirty="0" err="1"/>
              <a:t>imun</a:t>
            </a:r>
            <a:r>
              <a:rPr lang="en-US" b="1" dirty="0"/>
              <a:t> yang </a:t>
            </a:r>
            <a:r>
              <a:rPr lang="en-US" b="1" dirty="0" err="1"/>
              <a:t>rendah</a:t>
            </a:r>
            <a:r>
              <a:rPr lang="en-US" b="1" dirty="0"/>
              <a:t> </a:t>
            </a:r>
            <a:r>
              <a:rPr lang="en-US" b="1" dirty="0" err="1"/>
              <a:t>secara</a:t>
            </a:r>
            <a:r>
              <a:rPr lang="en-US" b="1" dirty="0"/>
              <a:t> </a:t>
            </a:r>
            <a:r>
              <a:rPr lang="en-US" b="1" dirty="0" err="1"/>
              <a:t>alamiah</a:t>
            </a:r>
            <a:r>
              <a:rPr lang="en-US" b="1" dirty="0"/>
              <a:t> </a:t>
            </a:r>
            <a:r>
              <a:rPr lang="en-US" b="1" dirty="0" err="1"/>
              <a:t>pada</a:t>
            </a:r>
            <a:r>
              <a:rPr lang="en-US" b="1" dirty="0"/>
              <a:t> </a:t>
            </a:r>
            <a:r>
              <a:rPr lang="en-US" b="1" dirty="0" err="1"/>
              <a:t>ibu</a:t>
            </a:r>
            <a:r>
              <a:rPr lang="en-US" b="1" dirty="0"/>
              <a:t> </a:t>
            </a:r>
            <a:r>
              <a:rPr lang="en-US" b="1" dirty="0" err="1"/>
              <a:t>hamil</a:t>
            </a:r>
            <a:r>
              <a:rPr lang="en-US" b="1" dirty="0"/>
              <a:t> </a:t>
            </a:r>
            <a:r>
              <a:rPr lang="en-US" b="1" dirty="0" err="1"/>
              <a:t>untuk</a:t>
            </a:r>
            <a:r>
              <a:rPr lang="en-US" b="1" dirty="0"/>
              <a:t> </a:t>
            </a:r>
            <a:r>
              <a:rPr lang="en-US" b="1" dirty="0" err="1"/>
              <a:t>menjaga</a:t>
            </a:r>
            <a:r>
              <a:rPr lang="en-US" b="1" dirty="0"/>
              <a:t> </a:t>
            </a:r>
            <a:r>
              <a:rPr lang="en-US" b="1" dirty="0" err="1"/>
              <a:t>kehamilan</a:t>
            </a:r>
            <a:endParaRPr lang="en-GB" b="1" dirty="0"/>
          </a:p>
          <a:p>
            <a:pPr lvl="1"/>
            <a:r>
              <a:rPr lang="en-US" b="1" dirty="0" err="1"/>
              <a:t>Prevalensi</a:t>
            </a:r>
            <a:r>
              <a:rPr lang="en-US" b="1" dirty="0"/>
              <a:t> HIV yang </a:t>
            </a:r>
            <a:r>
              <a:rPr lang="en-US" b="1" dirty="0" err="1"/>
              <a:t>masih</a:t>
            </a:r>
            <a:r>
              <a:rPr lang="en-US" b="1" dirty="0"/>
              <a:t> </a:t>
            </a:r>
            <a:r>
              <a:rPr lang="en-US" b="1" dirty="0" err="1"/>
              <a:t>rendah</a:t>
            </a:r>
            <a:r>
              <a:rPr lang="en-US" b="1" dirty="0"/>
              <a:t> </a:t>
            </a:r>
            <a:r>
              <a:rPr lang="en-US" b="1" dirty="0" err="1"/>
              <a:t>pada</a:t>
            </a:r>
            <a:r>
              <a:rPr lang="en-US" b="1" dirty="0"/>
              <a:t> </a:t>
            </a:r>
            <a:r>
              <a:rPr lang="en-US" b="1" dirty="0" err="1"/>
              <a:t>ibu</a:t>
            </a:r>
            <a:r>
              <a:rPr lang="en-US" b="1" dirty="0"/>
              <a:t> </a:t>
            </a:r>
            <a:r>
              <a:rPr lang="en-US" b="1" dirty="0" err="1"/>
              <a:t>hamil</a:t>
            </a:r>
            <a:r>
              <a:rPr lang="en-US" b="1" dirty="0"/>
              <a:t> </a:t>
            </a:r>
            <a:r>
              <a:rPr lang="en-US" b="1" dirty="0" err="1"/>
              <a:t>sehingga</a:t>
            </a:r>
            <a:r>
              <a:rPr lang="en-US" b="1" dirty="0"/>
              <a:t> </a:t>
            </a:r>
            <a:r>
              <a:rPr lang="en-US" b="1" dirty="0" err="1"/>
              <a:t>pembiayaan</a:t>
            </a:r>
            <a:r>
              <a:rPr lang="en-US" b="1" dirty="0"/>
              <a:t> ARV </a:t>
            </a:r>
            <a:r>
              <a:rPr lang="en-US" b="1" dirty="0" err="1"/>
              <a:t>untuk</a:t>
            </a:r>
            <a:r>
              <a:rPr lang="en-US" b="1" dirty="0"/>
              <a:t> </a:t>
            </a:r>
            <a:r>
              <a:rPr lang="en-US" b="1" dirty="0" err="1"/>
              <a:t>waktu</a:t>
            </a:r>
            <a:r>
              <a:rPr lang="en-US" b="1" dirty="0"/>
              <a:t> </a:t>
            </a:r>
            <a:r>
              <a:rPr lang="en-US" b="1" dirty="0" err="1"/>
              <a:t>singkat</a:t>
            </a:r>
            <a:r>
              <a:rPr lang="en-US" b="1" dirty="0"/>
              <a:t> </a:t>
            </a:r>
            <a:r>
              <a:rPr lang="en-US" b="1" dirty="0" err="1"/>
              <a:t>bagi</a:t>
            </a:r>
            <a:r>
              <a:rPr lang="en-US" b="1" dirty="0"/>
              <a:t> </a:t>
            </a:r>
            <a:r>
              <a:rPr lang="en-US" b="1" dirty="0" err="1"/>
              <a:t>ibu</a:t>
            </a:r>
            <a:r>
              <a:rPr lang="en-US" b="1" dirty="0"/>
              <a:t> </a:t>
            </a:r>
            <a:r>
              <a:rPr lang="en-US" b="1" dirty="0" err="1"/>
              <a:t>hamil</a:t>
            </a:r>
            <a:r>
              <a:rPr lang="en-US" b="1" dirty="0"/>
              <a:t> </a:t>
            </a:r>
            <a:r>
              <a:rPr lang="en-US" b="1" dirty="0" err="1"/>
              <a:t>dengan</a:t>
            </a:r>
            <a:r>
              <a:rPr lang="en-US" b="1" dirty="0"/>
              <a:t> </a:t>
            </a:r>
            <a:r>
              <a:rPr lang="en-US" b="1" dirty="0" err="1"/>
              <a:t>hasil</a:t>
            </a:r>
            <a:r>
              <a:rPr lang="en-US" b="1" dirty="0"/>
              <a:t> </a:t>
            </a:r>
            <a:r>
              <a:rPr lang="en-US" b="1" dirty="0" err="1"/>
              <a:t>inkonklusif</a:t>
            </a:r>
            <a:r>
              <a:rPr lang="en-US" b="1" dirty="0"/>
              <a:t> </a:t>
            </a:r>
            <a:r>
              <a:rPr lang="en-US" b="1" dirty="0" err="1"/>
              <a:t>masih</a:t>
            </a:r>
            <a:r>
              <a:rPr lang="en-US" b="1" dirty="0"/>
              <a:t> </a:t>
            </a:r>
            <a:r>
              <a:rPr lang="en-US" b="1" dirty="0" err="1"/>
              <a:t>bisa</a:t>
            </a:r>
            <a:r>
              <a:rPr lang="en-US" b="1" dirty="0"/>
              <a:t> </a:t>
            </a:r>
            <a:r>
              <a:rPr lang="en-US" b="1" dirty="0" err="1"/>
              <a:t>dibiayai</a:t>
            </a:r>
            <a:endParaRPr lang="en-GB" b="1" dirty="0"/>
          </a:p>
          <a:p>
            <a:pPr lvl="1"/>
            <a:r>
              <a:rPr lang="en-US" b="1" dirty="0" err="1"/>
              <a:t>Pemberian</a:t>
            </a:r>
            <a:r>
              <a:rPr lang="en-US" b="1" dirty="0"/>
              <a:t> ARV </a:t>
            </a:r>
            <a:r>
              <a:rPr lang="en-US" b="1" dirty="0" err="1"/>
              <a:t>pada</a:t>
            </a:r>
            <a:r>
              <a:rPr lang="en-US" b="1" dirty="0"/>
              <a:t> </a:t>
            </a:r>
            <a:r>
              <a:rPr lang="en-US" b="1" dirty="0" err="1"/>
              <a:t>hasil</a:t>
            </a:r>
            <a:r>
              <a:rPr lang="en-US" b="1" dirty="0"/>
              <a:t> </a:t>
            </a:r>
            <a:r>
              <a:rPr lang="en-US" b="1" dirty="0" err="1"/>
              <a:t>tes</a:t>
            </a:r>
            <a:r>
              <a:rPr lang="en-US" b="1" dirty="0"/>
              <a:t> </a:t>
            </a:r>
            <a:r>
              <a:rPr lang="en-US" b="1" dirty="0" err="1"/>
              <a:t>negatif</a:t>
            </a:r>
            <a:r>
              <a:rPr lang="en-US" b="1" dirty="0"/>
              <a:t> </a:t>
            </a:r>
            <a:r>
              <a:rPr lang="en-US" b="1" dirty="0" err="1"/>
              <a:t>dalam</a:t>
            </a:r>
            <a:r>
              <a:rPr lang="en-US" b="1" dirty="0"/>
              <a:t> </a:t>
            </a:r>
            <a:r>
              <a:rPr lang="en-US" b="1" dirty="0" err="1"/>
              <a:t>waktu</a:t>
            </a:r>
            <a:r>
              <a:rPr lang="en-US" b="1" dirty="0"/>
              <a:t> </a:t>
            </a:r>
            <a:r>
              <a:rPr lang="en-US" b="1" dirty="0" err="1"/>
              <a:t>singkat</a:t>
            </a:r>
            <a:r>
              <a:rPr lang="en-US" b="1" dirty="0"/>
              <a:t> </a:t>
            </a:r>
            <a:r>
              <a:rPr lang="en-US" b="1" dirty="0" err="1"/>
              <a:t>tidak</a:t>
            </a:r>
            <a:r>
              <a:rPr lang="en-US" b="1" dirty="0"/>
              <a:t> </a:t>
            </a:r>
            <a:r>
              <a:rPr lang="en-US" b="1" dirty="0" err="1"/>
              <a:t>berbahaya</a:t>
            </a:r>
            <a:r>
              <a:rPr lang="en-US" b="1" dirty="0"/>
              <a:t>?</a:t>
            </a:r>
            <a:endParaRPr lang="en-GB" b="1" dirty="0"/>
          </a:p>
          <a:p>
            <a:pPr lvl="1"/>
            <a:r>
              <a:rPr lang="en-US" b="1" dirty="0" err="1"/>
              <a:t>Ibu</a:t>
            </a:r>
            <a:r>
              <a:rPr lang="en-US" b="1" dirty="0"/>
              <a:t> </a:t>
            </a:r>
            <a:r>
              <a:rPr lang="en-US" b="1" dirty="0" err="1"/>
              <a:t>hamil</a:t>
            </a:r>
            <a:r>
              <a:rPr lang="en-US" b="1" dirty="0"/>
              <a:t> </a:t>
            </a:r>
            <a:r>
              <a:rPr lang="en-US" b="1" dirty="0" err="1"/>
              <a:t>masih</a:t>
            </a:r>
            <a:r>
              <a:rPr lang="en-US" b="1" dirty="0"/>
              <a:t> </a:t>
            </a:r>
            <a:r>
              <a:rPr lang="en-US" b="1" dirty="0" err="1"/>
              <a:t>mempunyai</a:t>
            </a:r>
            <a:r>
              <a:rPr lang="en-US" b="1" dirty="0"/>
              <a:t> </a:t>
            </a:r>
            <a:r>
              <a:rPr lang="en-US" b="1" dirty="0" err="1"/>
              <a:t>kemunginan</a:t>
            </a:r>
            <a:r>
              <a:rPr lang="en-US" b="1" dirty="0"/>
              <a:t> </a:t>
            </a:r>
            <a:r>
              <a:rPr lang="en-US" b="1" dirty="0" err="1"/>
              <a:t>tertular</a:t>
            </a:r>
            <a:r>
              <a:rPr lang="en-US" b="1" dirty="0"/>
              <a:t> HIV </a:t>
            </a:r>
            <a:r>
              <a:rPr lang="en-US" b="1" dirty="0" err="1"/>
              <a:t>selama</a:t>
            </a:r>
            <a:r>
              <a:rPr lang="en-US" b="1" dirty="0"/>
              <a:t> </a:t>
            </a:r>
            <a:r>
              <a:rPr lang="en-US" b="1" dirty="0" err="1"/>
              <a:t>kehamilan</a:t>
            </a:r>
            <a:r>
              <a:rPr lang="en-US" b="1" dirty="0"/>
              <a:t> </a:t>
            </a:r>
            <a:endParaRPr lang="en-GB" b="1" dirty="0"/>
          </a:p>
          <a:p>
            <a:endParaRPr lang="en-GB" b="1" dirty="0"/>
          </a:p>
        </p:txBody>
      </p:sp>
    </p:spTree>
    <p:extLst>
      <p:ext uri="{BB962C8B-B14F-4D97-AF65-F5344CB8AC3E}">
        <p14:creationId xmlns:p14="http://schemas.microsoft.com/office/powerpoint/2010/main" val="8932533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Bab 3</a:t>
            </a:r>
            <a:endParaRPr lang="en-GB" b="1" dirty="0"/>
          </a:p>
        </p:txBody>
      </p:sp>
      <p:sp>
        <p:nvSpPr>
          <p:cNvPr id="3" name="Content Placeholder 2"/>
          <p:cNvSpPr>
            <a:spLocks noGrp="1"/>
          </p:cNvSpPr>
          <p:nvPr>
            <p:ph idx="1"/>
          </p:nvPr>
        </p:nvSpPr>
        <p:spPr/>
        <p:txBody>
          <a:bodyPr>
            <a:normAutofit/>
          </a:bodyPr>
          <a:lstStyle/>
          <a:p>
            <a:pPr marL="0" lvl="0" indent="0">
              <a:buNone/>
            </a:pPr>
            <a:endParaRPr lang="en-GB" b="1" dirty="0"/>
          </a:p>
          <a:p>
            <a:pPr lvl="0"/>
            <a:r>
              <a:rPr lang="id-ID" b="1" dirty="0"/>
              <a:t>Interpretasi hasil tes dilakukan oleh dokter yang meminta diagnostik tes HIV</a:t>
            </a:r>
            <a:endParaRPr lang="en-GB" b="1" dirty="0"/>
          </a:p>
          <a:p>
            <a:pPr lvl="0"/>
            <a:r>
              <a:rPr lang="id-ID" b="1" dirty="0"/>
              <a:t>Semua hasil positif wajib diberikan tindak lanjut perawatan dan pengobatan atau dirujuk kesarana yang mempunyai sarana pengobatan ARV</a:t>
            </a:r>
            <a:endParaRPr lang="en-GB" b="1" dirty="0"/>
          </a:p>
          <a:p>
            <a:pPr lvl="0"/>
            <a:r>
              <a:rPr lang="en-GB" b="1" dirty="0"/>
              <a:t> </a:t>
            </a:r>
            <a:r>
              <a:rPr lang="en-US" b="1" dirty="0"/>
              <a:t>UTD </a:t>
            </a:r>
            <a:r>
              <a:rPr lang="id-ID" b="1" dirty="0"/>
              <a:t>akan merujuk hasil skrining untuk ditindak lanjuti di fasyankes yang mempunyai akses pengobatan ARV, hasil skrining dengan NAT</a:t>
            </a:r>
            <a:r>
              <a:rPr lang="en-US" b="1" dirty="0"/>
              <a:t> </a:t>
            </a:r>
            <a:r>
              <a:rPr lang="en-US" b="1" dirty="0" err="1"/>
              <a:t>akan</a:t>
            </a:r>
            <a:r>
              <a:rPr lang="en-US" b="1" dirty="0"/>
              <a:t> </a:t>
            </a:r>
            <a:r>
              <a:rPr lang="en-US" b="1" dirty="0" err="1"/>
              <a:t>dikonfirmasi</a:t>
            </a:r>
            <a:r>
              <a:rPr lang="en-US" b="1" dirty="0"/>
              <a:t> </a:t>
            </a:r>
            <a:r>
              <a:rPr lang="en-US" b="1" dirty="0" err="1"/>
              <a:t>ulang</a:t>
            </a:r>
            <a:r>
              <a:rPr lang="en-US" b="1" dirty="0"/>
              <a:t> </a:t>
            </a:r>
            <a:r>
              <a:rPr lang="en-US" b="1" dirty="0" err="1"/>
              <a:t>dengan</a:t>
            </a:r>
            <a:r>
              <a:rPr lang="en-US" b="1" dirty="0"/>
              <a:t> </a:t>
            </a:r>
            <a:r>
              <a:rPr lang="en-US" b="1" dirty="0" err="1"/>
              <a:t>pemeriksaan</a:t>
            </a:r>
            <a:r>
              <a:rPr lang="en-US" b="1" dirty="0"/>
              <a:t> 3 rapid </a:t>
            </a:r>
            <a:r>
              <a:rPr lang="en-US" b="1" dirty="0" err="1"/>
              <a:t>tes</a:t>
            </a:r>
            <a:r>
              <a:rPr lang="en-US" b="1" dirty="0"/>
              <a:t>.</a:t>
            </a:r>
            <a:endParaRPr lang="en-GB" b="1" dirty="0"/>
          </a:p>
          <a:p>
            <a:pPr lvl="0"/>
            <a:r>
              <a:rPr lang="id-ID" b="1" dirty="0"/>
              <a:t>Di fasyankes, apab</a:t>
            </a:r>
            <a:r>
              <a:rPr lang="en-AU" b="1" dirty="0" err="1"/>
              <a:t>ila</a:t>
            </a:r>
            <a:r>
              <a:rPr lang="en-AU" b="1" dirty="0"/>
              <a:t> </a:t>
            </a:r>
            <a:r>
              <a:rPr lang="en-AU" b="1" dirty="0" err="1"/>
              <a:t>tidak</a:t>
            </a:r>
            <a:r>
              <a:rPr lang="en-AU" b="1" dirty="0"/>
              <a:t> </a:t>
            </a:r>
            <a:r>
              <a:rPr lang="en-AU" b="1" dirty="0" err="1"/>
              <a:t>tersedia</a:t>
            </a:r>
            <a:r>
              <a:rPr lang="en-AU" b="1" dirty="0"/>
              <a:t> </a:t>
            </a:r>
            <a:r>
              <a:rPr lang="en-AU" b="1" dirty="0" err="1"/>
              <a:t>petugas</a:t>
            </a:r>
            <a:r>
              <a:rPr lang="en-AU" b="1" dirty="0"/>
              <a:t> </a:t>
            </a:r>
            <a:r>
              <a:rPr lang="en-AU" b="1" dirty="0" err="1"/>
              <a:t>laboratorium</a:t>
            </a:r>
            <a:r>
              <a:rPr lang="en-AU" b="1" dirty="0"/>
              <a:t> </a:t>
            </a:r>
            <a:r>
              <a:rPr lang="en-AU" b="1" dirty="0" err="1"/>
              <a:t>maka</a:t>
            </a:r>
            <a:r>
              <a:rPr lang="en-AU" b="1" dirty="0"/>
              <a:t> </a:t>
            </a:r>
            <a:r>
              <a:rPr lang="en-AU" b="1" dirty="0" err="1"/>
              <a:t>tes</a:t>
            </a:r>
            <a:r>
              <a:rPr lang="en-AU" b="1" dirty="0"/>
              <a:t> HIV </a:t>
            </a:r>
            <a:r>
              <a:rPr lang="en-AU" b="1" dirty="0" err="1"/>
              <a:t>dapat</a:t>
            </a:r>
            <a:r>
              <a:rPr lang="en-AU" b="1" dirty="0"/>
              <a:t> </a:t>
            </a:r>
            <a:r>
              <a:rPr lang="en-AU" b="1" dirty="0" err="1"/>
              <a:t>dilakukan</a:t>
            </a:r>
            <a:r>
              <a:rPr lang="en-AU" b="1" dirty="0"/>
              <a:t> </a:t>
            </a:r>
            <a:r>
              <a:rPr lang="en-AU" b="1" dirty="0" err="1"/>
              <a:t>oleh</a:t>
            </a:r>
            <a:r>
              <a:rPr lang="en-AU" b="1" dirty="0"/>
              <a:t> </a:t>
            </a:r>
            <a:r>
              <a:rPr lang="en-AU" b="1" dirty="0" err="1"/>
              <a:t>petugas</a:t>
            </a:r>
            <a:r>
              <a:rPr lang="en-AU" b="1" dirty="0"/>
              <a:t> </a:t>
            </a:r>
            <a:r>
              <a:rPr lang="en-AU" b="1" dirty="0" err="1"/>
              <a:t>kesehatan</a:t>
            </a:r>
            <a:r>
              <a:rPr lang="en-AU" b="1" dirty="0"/>
              <a:t> lain </a:t>
            </a:r>
            <a:r>
              <a:rPr lang="en-AU" b="1" dirty="0" err="1"/>
              <a:t>seperti</a:t>
            </a:r>
            <a:r>
              <a:rPr lang="en-AU" b="1" dirty="0"/>
              <a:t> </a:t>
            </a:r>
            <a:r>
              <a:rPr lang="en-AU" b="1" dirty="0" err="1"/>
              <a:t>petugas</a:t>
            </a:r>
            <a:r>
              <a:rPr lang="en-AU" b="1" dirty="0"/>
              <a:t> </a:t>
            </a:r>
            <a:r>
              <a:rPr lang="en-AU" b="1" dirty="0" err="1"/>
              <a:t>medis</a:t>
            </a:r>
            <a:r>
              <a:rPr lang="en-AU" b="1" dirty="0"/>
              <a:t> </a:t>
            </a:r>
            <a:r>
              <a:rPr lang="en-AU" b="1" dirty="0" err="1"/>
              <a:t>atau</a:t>
            </a:r>
            <a:r>
              <a:rPr lang="en-AU" b="1" dirty="0"/>
              <a:t> </a:t>
            </a:r>
            <a:r>
              <a:rPr lang="en-AU" b="1" dirty="0" err="1"/>
              <a:t>paramedis</a:t>
            </a:r>
            <a:r>
              <a:rPr lang="en-AU" b="1" dirty="0"/>
              <a:t> yang </a:t>
            </a:r>
            <a:r>
              <a:rPr lang="en-AU" b="1" dirty="0" err="1"/>
              <a:t>terlatih</a:t>
            </a:r>
            <a:r>
              <a:rPr lang="en-AU" b="1" dirty="0"/>
              <a:t>.</a:t>
            </a:r>
            <a:endParaRPr lang="en-GB" b="1" dirty="0"/>
          </a:p>
          <a:p>
            <a:endParaRPr lang="id-ID" b="1" dirty="0"/>
          </a:p>
          <a:p>
            <a:endParaRPr lang="en-GB" b="1" dirty="0"/>
          </a:p>
        </p:txBody>
      </p:sp>
    </p:spTree>
    <p:extLst>
      <p:ext uri="{BB962C8B-B14F-4D97-AF65-F5344CB8AC3E}">
        <p14:creationId xmlns:p14="http://schemas.microsoft.com/office/powerpoint/2010/main" val="4139532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978794" y="734096"/>
            <a:ext cx="10393251" cy="6123904"/>
            <a:chOff x="-362735" y="0"/>
            <a:chExt cx="6323262" cy="6108427"/>
          </a:xfrm>
          <a:solidFill>
            <a:srgbClr val="FFFF00"/>
          </a:solidFill>
        </p:grpSpPr>
        <p:cxnSp>
          <p:nvCxnSpPr>
            <p:cNvPr id="5" name="Straight Arrow Connector 4"/>
            <p:cNvCxnSpPr>
              <a:cxnSpLocks/>
            </p:cNvCxnSpPr>
            <p:nvPr/>
          </p:nvCxnSpPr>
          <p:spPr>
            <a:xfrm>
              <a:off x="2532185" y="2827606"/>
              <a:ext cx="0" cy="253365"/>
            </a:xfrm>
            <a:prstGeom prst="straightConnector1">
              <a:avLst/>
            </a:prstGeom>
            <a:grpFill/>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6" name="Group 5"/>
            <p:cNvGrpSpPr/>
            <p:nvPr/>
          </p:nvGrpSpPr>
          <p:grpSpPr>
            <a:xfrm>
              <a:off x="-362735" y="0"/>
              <a:ext cx="6323262" cy="6108427"/>
              <a:chOff x="-362735" y="0"/>
              <a:chExt cx="6323262" cy="6108427"/>
            </a:xfrm>
            <a:grpFill/>
          </p:grpSpPr>
          <p:cxnSp>
            <p:nvCxnSpPr>
              <p:cNvPr id="7" name="Straight Connector 6"/>
              <p:cNvCxnSpPr>
                <a:cxnSpLocks/>
              </p:cNvCxnSpPr>
              <p:nvPr/>
            </p:nvCxnSpPr>
            <p:spPr>
              <a:xfrm>
                <a:off x="520505" y="4586068"/>
                <a:ext cx="1228725" cy="0"/>
              </a:xfrm>
              <a:prstGeom prst="line">
                <a:avLst/>
              </a:prstGeom>
              <a:grpFill/>
              <a:ln w="1905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62735" y="0"/>
                <a:ext cx="6323262" cy="6108427"/>
                <a:chOff x="-362735" y="0"/>
                <a:chExt cx="6323262" cy="6108427"/>
              </a:xfrm>
              <a:grpFill/>
            </p:grpSpPr>
            <p:sp>
              <p:nvSpPr>
                <p:cNvPr id="9" name="Text Box 21"/>
                <p:cNvSpPr txBox="1">
                  <a:spLocks/>
                </p:cNvSpPr>
                <p:nvPr/>
              </p:nvSpPr>
              <p:spPr>
                <a:xfrm>
                  <a:off x="815926" y="4009292"/>
                  <a:ext cx="676275" cy="388294"/>
                </a:xfrm>
                <a:prstGeom prst="rect">
                  <a:avLst/>
                </a:prstGeom>
                <a:grpFill/>
                <a:ln w="12700">
                  <a:solidFill>
                    <a:srgbClr val="FF0000"/>
                  </a:solidFill>
                </a:ln>
                <a:effectLst>
                  <a:outerShdw blurRad="50800" dist="38100" dir="2700000" algn="tl"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15000"/>
                    </a:lnSpc>
                    <a:spcBef>
                      <a:spcPts val="0"/>
                    </a:spcBef>
                    <a:spcAft>
                      <a:spcPts val="1000"/>
                    </a:spcAft>
                  </a:pPr>
                  <a:r>
                    <a:rPr lang="id-ID" sz="1600" dirty="0">
                      <a:effectLst/>
                      <a:ea typeface="Times New Roman"/>
                      <a:cs typeface="Times New Roman"/>
                    </a:rPr>
                    <a:t>Tes A3</a:t>
                  </a:r>
                  <a:endParaRPr lang="en-US" sz="1600" dirty="0">
                    <a:effectLst/>
                    <a:ea typeface="Times New Roman"/>
                    <a:cs typeface="Times New Roman"/>
                  </a:endParaRPr>
                </a:p>
              </p:txBody>
            </p:sp>
            <p:sp>
              <p:nvSpPr>
                <p:cNvPr id="10" name="Text Box 28"/>
                <p:cNvSpPr txBox="1">
                  <a:spLocks/>
                </p:cNvSpPr>
                <p:nvPr/>
              </p:nvSpPr>
              <p:spPr>
                <a:xfrm>
                  <a:off x="-362735" y="4895557"/>
                  <a:ext cx="1439061" cy="1052856"/>
                </a:xfrm>
                <a:prstGeom prst="rect">
                  <a:avLst/>
                </a:prstGeom>
                <a:grpFill/>
                <a:ln w="12700">
                  <a:solidFill>
                    <a:srgbClr val="FF0000"/>
                  </a:solidFill>
                </a:ln>
                <a:effectLst>
                  <a:outerShdw blurRad="50800" dist="38100" dir="2700000" algn="tl"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15000"/>
                    </a:lnSpc>
                    <a:spcBef>
                      <a:spcPts val="0"/>
                    </a:spcBef>
                  </a:pPr>
                  <a:r>
                    <a:rPr lang="id-ID" sz="1600" dirty="0" smtClean="0">
                      <a:effectLst/>
                      <a:ea typeface="Times New Roman"/>
                      <a:cs typeface="Times New Roman"/>
                    </a:rPr>
                    <a:t>A1(</a:t>
                  </a:r>
                  <a:r>
                    <a:rPr lang="id-ID" sz="1600" b="1" dirty="0" smtClean="0">
                      <a:effectLst/>
                      <a:ea typeface="Times New Roman"/>
                      <a:cs typeface="Times New Roman"/>
                    </a:rPr>
                    <a:t>R</a:t>
                  </a:r>
                  <a:r>
                    <a:rPr lang="id-ID" sz="1600" dirty="0" smtClean="0">
                      <a:effectLst/>
                      <a:ea typeface="Times New Roman"/>
                      <a:cs typeface="Times New Roman"/>
                    </a:rPr>
                    <a:t>) A2(</a:t>
                  </a:r>
                  <a:r>
                    <a:rPr lang="id-ID" sz="1600" b="1" dirty="0" smtClean="0">
                      <a:effectLst/>
                      <a:ea typeface="Times New Roman"/>
                      <a:cs typeface="Times New Roman"/>
                    </a:rPr>
                    <a:t>R</a:t>
                  </a:r>
                  <a:r>
                    <a:rPr lang="id-ID" sz="1600" dirty="0" smtClean="0">
                      <a:effectLst/>
                      <a:ea typeface="Times New Roman"/>
                      <a:cs typeface="Times New Roman"/>
                    </a:rPr>
                    <a:t>) A3(</a:t>
                  </a:r>
                  <a:r>
                    <a:rPr lang="id-ID" sz="1600" b="1" dirty="0" smtClean="0">
                      <a:effectLst/>
                      <a:ea typeface="Times New Roman"/>
                      <a:cs typeface="Times New Roman"/>
                    </a:rPr>
                    <a:t>R</a:t>
                  </a:r>
                  <a:r>
                    <a:rPr lang="id-ID" sz="1600" dirty="0" smtClean="0">
                      <a:effectLst/>
                      <a:ea typeface="Times New Roman"/>
                      <a:cs typeface="Times New Roman"/>
                    </a:rPr>
                    <a:t>) Laporkan</a:t>
                  </a:r>
                </a:p>
                <a:p>
                  <a:pPr marL="0" marR="0" algn="ctr">
                    <a:lnSpc>
                      <a:spcPct val="115000"/>
                    </a:lnSpc>
                    <a:spcBef>
                      <a:spcPts val="0"/>
                    </a:spcBef>
                  </a:pPr>
                  <a:r>
                    <a:rPr lang="id-ID" sz="1600" b="1" dirty="0" smtClean="0">
                      <a:ea typeface="Times New Roman"/>
                      <a:cs typeface="Times New Roman"/>
                    </a:rPr>
                    <a:t>Reaktif</a:t>
                  </a:r>
                  <a:endParaRPr lang="en-US" sz="1600" b="1" dirty="0">
                    <a:effectLst/>
                    <a:ea typeface="Times New Roman"/>
                    <a:cs typeface="Times New Roman"/>
                  </a:endParaRPr>
                </a:p>
              </p:txBody>
            </p:sp>
            <p:sp>
              <p:nvSpPr>
                <p:cNvPr id="11" name="Text Box 30"/>
                <p:cNvSpPr txBox="1">
                  <a:spLocks/>
                </p:cNvSpPr>
                <p:nvPr/>
              </p:nvSpPr>
              <p:spPr>
                <a:xfrm>
                  <a:off x="1167619" y="4895556"/>
                  <a:ext cx="1678067" cy="1212871"/>
                </a:xfrm>
                <a:prstGeom prst="rect">
                  <a:avLst/>
                </a:prstGeom>
                <a:grpFill/>
                <a:ln w="12700">
                  <a:solidFill>
                    <a:srgbClr val="FF0000"/>
                  </a:solidFill>
                </a:ln>
                <a:effectLst>
                  <a:outerShdw blurRad="50800" dist="38100" dir="2700000" algn="tl"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15000"/>
                    </a:lnSpc>
                    <a:spcBef>
                      <a:spcPts val="0"/>
                    </a:spcBef>
                    <a:spcAft>
                      <a:spcPts val="1000"/>
                    </a:spcAft>
                  </a:pPr>
                  <a:r>
                    <a:rPr lang="id-ID" sz="1600" dirty="0" smtClean="0">
                      <a:effectLst/>
                      <a:ea typeface="Times New Roman"/>
                      <a:cs typeface="Times New Roman"/>
                    </a:rPr>
                    <a:t>A1(</a:t>
                  </a:r>
                  <a:r>
                    <a:rPr lang="id-ID" sz="1600" b="1" dirty="0" smtClean="0">
                      <a:effectLst/>
                      <a:ea typeface="Times New Roman"/>
                      <a:cs typeface="Times New Roman"/>
                    </a:rPr>
                    <a:t>R</a:t>
                  </a:r>
                  <a:r>
                    <a:rPr lang="id-ID" sz="1600" dirty="0" smtClean="0">
                      <a:effectLst/>
                      <a:ea typeface="Times New Roman"/>
                      <a:cs typeface="Times New Roman"/>
                    </a:rPr>
                    <a:t>) </a:t>
                  </a:r>
                  <a:r>
                    <a:rPr lang="id-ID" sz="1600" dirty="0">
                      <a:effectLst/>
                      <a:ea typeface="Times New Roman"/>
                      <a:cs typeface="Times New Roman"/>
                    </a:rPr>
                    <a:t>A2 </a:t>
                  </a:r>
                  <a:r>
                    <a:rPr lang="id-ID" sz="1600" dirty="0" smtClean="0">
                      <a:effectLst/>
                      <a:ea typeface="Times New Roman"/>
                      <a:cs typeface="Times New Roman"/>
                    </a:rPr>
                    <a:t>(</a:t>
                  </a:r>
                  <a:r>
                    <a:rPr lang="id-ID" sz="1600" b="1" dirty="0" smtClean="0">
                      <a:effectLst/>
                      <a:ea typeface="Times New Roman"/>
                      <a:cs typeface="Times New Roman"/>
                    </a:rPr>
                    <a:t>R</a:t>
                  </a:r>
                  <a:r>
                    <a:rPr lang="id-ID" sz="1600" dirty="0" smtClean="0">
                      <a:effectLst/>
                      <a:ea typeface="Times New Roman"/>
                      <a:cs typeface="Times New Roman"/>
                    </a:rPr>
                    <a:t>) </a:t>
                  </a:r>
                  <a:r>
                    <a:rPr lang="id-ID" sz="1600" dirty="0">
                      <a:effectLst/>
                      <a:ea typeface="Times New Roman"/>
                      <a:cs typeface="Times New Roman"/>
                    </a:rPr>
                    <a:t>A3 </a:t>
                  </a:r>
                  <a:r>
                    <a:rPr lang="id-ID" sz="1600" dirty="0" smtClean="0">
                      <a:effectLst/>
                      <a:ea typeface="Times New Roman"/>
                      <a:cs typeface="Times New Roman"/>
                    </a:rPr>
                    <a:t>(</a:t>
                  </a:r>
                  <a:r>
                    <a:rPr lang="id-ID" sz="1600" b="1" dirty="0" smtClean="0">
                      <a:effectLst/>
                      <a:ea typeface="Times New Roman"/>
                      <a:cs typeface="Times New Roman"/>
                    </a:rPr>
                    <a:t>NR</a:t>
                  </a:r>
                  <a:r>
                    <a:rPr lang="id-ID" sz="1600" dirty="0" smtClean="0">
                      <a:effectLst/>
                      <a:ea typeface="Times New Roman"/>
                      <a:cs typeface="Times New Roman"/>
                    </a:rPr>
                    <a:t>) </a:t>
                  </a:r>
                </a:p>
                <a:p>
                  <a:pPr marL="0" marR="0" algn="ctr">
                    <a:spcBef>
                      <a:spcPts val="0"/>
                    </a:spcBef>
                  </a:pPr>
                  <a:r>
                    <a:rPr lang="id-ID" sz="1600" dirty="0" smtClean="0">
                      <a:effectLst/>
                      <a:ea typeface="Times New Roman"/>
                      <a:cs typeface="Times New Roman"/>
                    </a:rPr>
                    <a:t>Laporkan  </a:t>
                  </a:r>
                  <a:r>
                    <a:rPr lang="id-ID" sz="1600" b="1" dirty="0" smtClean="0">
                      <a:effectLst/>
                      <a:ea typeface="Times New Roman"/>
                      <a:cs typeface="Times New Roman"/>
                    </a:rPr>
                    <a:t>Inkonklusif </a:t>
                  </a:r>
                </a:p>
                <a:p>
                  <a:pPr marL="0" marR="0" algn="ctr">
                    <a:spcBef>
                      <a:spcPts val="0"/>
                    </a:spcBef>
                  </a:pPr>
                  <a:r>
                    <a:rPr lang="id-ID" sz="1600" b="1" dirty="0" smtClean="0">
                      <a:ea typeface="Times New Roman"/>
                      <a:cs typeface="Times New Roman"/>
                    </a:rPr>
                    <a:t>(tes ulang  14 hari kemudian)</a:t>
                  </a:r>
                  <a:endParaRPr lang="en-US" sz="1600" b="1" dirty="0">
                    <a:effectLst/>
                    <a:ea typeface="Times New Roman"/>
                    <a:cs typeface="Times New Roman"/>
                  </a:endParaRPr>
                </a:p>
              </p:txBody>
            </p:sp>
            <p:cxnSp>
              <p:nvCxnSpPr>
                <p:cNvPr id="12" name="Straight Arrow Connector 11"/>
                <p:cNvCxnSpPr>
                  <a:cxnSpLocks/>
                  <a:stCxn id="9" idx="2"/>
                </p:cNvCxnSpPr>
                <p:nvPr/>
              </p:nvCxnSpPr>
              <p:spPr>
                <a:xfrm>
                  <a:off x="1154064" y="4397586"/>
                  <a:ext cx="13555" cy="174414"/>
                </a:xfrm>
                <a:prstGeom prst="straightConnector1">
                  <a:avLst/>
                </a:prstGeom>
                <a:grpFill/>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cxnSpLocks/>
                </p:cNvCxnSpPr>
                <p:nvPr/>
              </p:nvCxnSpPr>
              <p:spPr>
                <a:xfrm>
                  <a:off x="506437" y="4572000"/>
                  <a:ext cx="0" cy="295275"/>
                </a:xfrm>
                <a:prstGeom prst="straightConnector1">
                  <a:avLst/>
                </a:prstGeom>
                <a:grpFill/>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14" name="Group 13"/>
                <p:cNvGrpSpPr/>
                <p:nvPr/>
              </p:nvGrpSpPr>
              <p:grpSpPr>
                <a:xfrm>
                  <a:off x="520505" y="0"/>
                  <a:ext cx="5440022" cy="4170310"/>
                  <a:chOff x="-267286" y="0"/>
                  <a:chExt cx="5440022" cy="4170310"/>
                </a:xfrm>
                <a:grpFill/>
              </p:grpSpPr>
              <p:sp>
                <p:nvSpPr>
                  <p:cNvPr id="16" name="Text Box 11"/>
                  <p:cNvSpPr txBox="1">
                    <a:spLocks/>
                  </p:cNvSpPr>
                  <p:nvPr/>
                </p:nvSpPr>
                <p:spPr>
                  <a:xfrm>
                    <a:off x="2939122" y="773723"/>
                    <a:ext cx="2233614" cy="485775"/>
                  </a:xfrm>
                  <a:prstGeom prst="rect">
                    <a:avLst/>
                  </a:prstGeom>
                  <a:grpFill/>
                  <a:ln w="12700">
                    <a:solidFill>
                      <a:srgbClr val="FF0000"/>
                    </a:solidFill>
                  </a:ln>
                  <a:effectLst>
                    <a:outerShdw blurRad="50800" dist="38100" dir="2700000" algn="tl"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b" anchorCtr="0" forceAA="0" compatLnSpc="1">
                    <a:prstTxWarp prst="textNoShape">
                      <a:avLst/>
                    </a:prstTxWarp>
                    <a:noAutofit/>
                  </a:bodyPr>
                  <a:lstStyle/>
                  <a:p>
                    <a:pPr marL="457200" marR="0">
                      <a:spcBef>
                        <a:spcPts val="0"/>
                      </a:spcBef>
                      <a:spcAft>
                        <a:spcPts val="0"/>
                      </a:spcAft>
                    </a:pPr>
                    <a:r>
                      <a:rPr lang="id-ID" sz="1600" dirty="0" smtClean="0">
                        <a:effectLst/>
                        <a:ea typeface="Times New Roman"/>
                        <a:cs typeface="Times New Roman"/>
                      </a:rPr>
                      <a:t>                A1 (</a:t>
                    </a:r>
                    <a:r>
                      <a:rPr lang="id-ID" sz="1600" b="1" dirty="0" smtClean="0">
                        <a:effectLst/>
                        <a:ea typeface="Times New Roman"/>
                        <a:cs typeface="Times New Roman"/>
                      </a:rPr>
                      <a:t>NR)</a:t>
                    </a:r>
                    <a:endParaRPr lang="en-US" sz="1600" b="1" dirty="0">
                      <a:effectLst/>
                      <a:ea typeface="Times New Roman"/>
                      <a:cs typeface="Times New Roman"/>
                    </a:endParaRPr>
                  </a:p>
                  <a:p>
                    <a:pPr marL="0" marR="0">
                      <a:spcBef>
                        <a:spcPts val="0"/>
                      </a:spcBef>
                      <a:spcAft>
                        <a:spcPts val="0"/>
                      </a:spcAft>
                    </a:pPr>
                    <a:r>
                      <a:rPr lang="id-ID" sz="1600" dirty="0" smtClean="0">
                        <a:effectLst/>
                        <a:ea typeface="Times New Roman"/>
                        <a:cs typeface="Times New Roman"/>
                      </a:rPr>
                      <a:t>            laporkan </a:t>
                    </a:r>
                    <a:r>
                      <a:rPr lang="id-ID" sz="1600" dirty="0">
                        <a:effectLst/>
                        <a:ea typeface="Times New Roman"/>
                        <a:cs typeface="Times New Roman"/>
                      </a:rPr>
                      <a:t>sebagai </a:t>
                    </a:r>
                    <a:r>
                      <a:rPr lang="id-ID" sz="1600" b="1" dirty="0" smtClean="0">
                        <a:ea typeface="Times New Roman"/>
                        <a:cs typeface="Times New Roman"/>
                      </a:rPr>
                      <a:t>Non Reaktif</a:t>
                    </a:r>
                    <a:endParaRPr lang="en-US" sz="1600" b="1" dirty="0">
                      <a:effectLst/>
                      <a:ea typeface="Times New Roman"/>
                      <a:cs typeface="Times New Roman"/>
                    </a:endParaRPr>
                  </a:p>
                </p:txBody>
              </p:sp>
              <p:sp>
                <p:nvSpPr>
                  <p:cNvPr id="17" name="Text Box 8"/>
                  <p:cNvSpPr txBox="1">
                    <a:spLocks/>
                  </p:cNvSpPr>
                  <p:nvPr/>
                </p:nvSpPr>
                <p:spPr>
                  <a:xfrm>
                    <a:off x="704410" y="773723"/>
                    <a:ext cx="684335" cy="388513"/>
                  </a:xfrm>
                  <a:prstGeom prst="rect">
                    <a:avLst/>
                  </a:prstGeom>
                  <a:grpFill/>
                  <a:ln w="12700">
                    <a:solidFill>
                      <a:srgbClr val="FF0000"/>
                    </a:solidFill>
                  </a:ln>
                  <a:effectLst>
                    <a:outerShdw blurRad="50800" dist="38100" dir="2700000" algn="tl"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id-ID" sz="1600" dirty="0">
                        <a:effectLst/>
                        <a:ea typeface="Times New Roman"/>
                        <a:cs typeface="Times New Roman"/>
                      </a:rPr>
                      <a:t>A1 </a:t>
                    </a:r>
                    <a:r>
                      <a:rPr lang="id-ID" sz="1600" b="1" dirty="0" smtClean="0">
                        <a:effectLst/>
                        <a:ea typeface="Times New Roman"/>
                        <a:cs typeface="Times New Roman"/>
                      </a:rPr>
                      <a:t>(R</a:t>
                    </a:r>
                    <a:r>
                      <a:rPr lang="id-ID" sz="1600" dirty="0" smtClean="0">
                        <a:effectLst/>
                        <a:ea typeface="Times New Roman"/>
                        <a:cs typeface="Times New Roman"/>
                      </a:rPr>
                      <a:t>)</a:t>
                    </a:r>
                    <a:endParaRPr lang="en-US" sz="1600" dirty="0">
                      <a:effectLst/>
                      <a:ea typeface="Times New Roman"/>
                      <a:cs typeface="Times New Roman"/>
                    </a:endParaRPr>
                  </a:p>
                </p:txBody>
              </p:sp>
              <p:sp>
                <p:nvSpPr>
                  <p:cNvPr id="18" name="Text Box 2"/>
                  <p:cNvSpPr txBox="1">
                    <a:spLocks/>
                  </p:cNvSpPr>
                  <p:nvPr/>
                </p:nvSpPr>
                <p:spPr>
                  <a:xfrm>
                    <a:off x="1947056" y="0"/>
                    <a:ext cx="1543050" cy="295275"/>
                  </a:xfrm>
                  <a:prstGeom prst="rect">
                    <a:avLst/>
                  </a:prstGeom>
                  <a:grpFill/>
                  <a:ln w="12700">
                    <a:solidFill>
                      <a:srgbClr val="FF0000"/>
                    </a:solidFill>
                  </a:ln>
                  <a:effectLst>
                    <a:outerShdw blurRad="50800" dist="38100" dir="2700000" algn="tl"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15000"/>
                      </a:lnSpc>
                      <a:spcBef>
                        <a:spcPts val="0"/>
                      </a:spcBef>
                      <a:spcAft>
                        <a:spcPts val="1000"/>
                      </a:spcAft>
                    </a:pPr>
                    <a:r>
                      <a:rPr lang="id-ID" sz="1600" dirty="0" smtClean="0">
                        <a:effectLst/>
                        <a:ea typeface="Times New Roman"/>
                        <a:cs typeface="Times New Roman"/>
                      </a:rPr>
                      <a:t> </a:t>
                    </a:r>
                    <a:r>
                      <a:rPr lang="id-ID" sz="1600" dirty="0">
                        <a:effectLst/>
                        <a:ea typeface="Times New Roman"/>
                        <a:cs typeface="Times New Roman"/>
                      </a:rPr>
                      <a:t>A1</a:t>
                    </a:r>
                    <a:endParaRPr lang="en-US" sz="1600" dirty="0">
                      <a:effectLst/>
                      <a:ea typeface="Times New Roman"/>
                      <a:cs typeface="Times New Roman"/>
                    </a:endParaRPr>
                  </a:p>
                </p:txBody>
              </p:sp>
              <p:sp>
                <p:nvSpPr>
                  <p:cNvPr id="19" name="Text Box 13"/>
                  <p:cNvSpPr txBox="1">
                    <a:spLocks/>
                  </p:cNvSpPr>
                  <p:nvPr/>
                </p:nvSpPr>
                <p:spPr>
                  <a:xfrm>
                    <a:off x="731520" y="1603717"/>
                    <a:ext cx="695325" cy="414149"/>
                  </a:xfrm>
                  <a:prstGeom prst="rect">
                    <a:avLst/>
                  </a:prstGeom>
                  <a:grpFill/>
                  <a:ln w="12700">
                    <a:solidFill>
                      <a:srgbClr val="FF0000"/>
                    </a:solidFill>
                  </a:ln>
                  <a:effectLst>
                    <a:outerShdw blurRad="50800" dist="38100" dir="2700000" algn="tl"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id-ID" sz="1600" dirty="0">
                        <a:effectLst/>
                        <a:ea typeface="Times New Roman"/>
                        <a:cs typeface="Times New Roman"/>
                      </a:rPr>
                      <a:t>Tes A2</a:t>
                    </a:r>
                    <a:endParaRPr lang="en-US" sz="1600" dirty="0">
                      <a:effectLst/>
                      <a:ea typeface="Times New Roman"/>
                      <a:cs typeface="Times New Roman"/>
                    </a:endParaRPr>
                  </a:p>
                </p:txBody>
              </p:sp>
              <p:sp>
                <p:nvSpPr>
                  <p:cNvPr id="20" name="Text Box 17"/>
                  <p:cNvSpPr txBox="1">
                    <a:spLocks/>
                  </p:cNvSpPr>
                  <p:nvPr/>
                </p:nvSpPr>
                <p:spPr>
                  <a:xfrm>
                    <a:off x="-267286" y="2560320"/>
                    <a:ext cx="1209821" cy="380022"/>
                  </a:xfrm>
                  <a:prstGeom prst="rect">
                    <a:avLst/>
                  </a:prstGeom>
                  <a:grpFill/>
                  <a:ln w="12700">
                    <a:solidFill>
                      <a:srgbClr val="FF0000"/>
                    </a:solidFill>
                  </a:ln>
                  <a:effectLst>
                    <a:outerShdw blurRad="50800" dist="38100" dir="2700000" algn="tl"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15000"/>
                      </a:lnSpc>
                      <a:spcBef>
                        <a:spcPts val="0"/>
                      </a:spcBef>
                      <a:spcAft>
                        <a:spcPts val="1000"/>
                      </a:spcAft>
                    </a:pPr>
                    <a:r>
                      <a:rPr lang="id-ID" sz="1600" dirty="0">
                        <a:effectLst/>
                        <a:ea typeface="Times New Roman"/>
                        <a:cs typeface="Times New Roman"/>
                      </a:rPr>
                      <a:t>A1 </a:t>
                    </a:r>
                    <a:r>
                      <a:rPr lang="id-ID" sz="1600" dirty="0" smtClean="0">
                        <a:effectLst/>
                        <a:ea typeface="Times New Roman"/>
                        <a:cs typeface="Times New Roman"/>
                      </a:rPr>
                      <a:t>(</a:t>
                    </a:r>
                    <a:r>
                      <a:rPr lang="id-ID" sz="1600" b="1" dirty="0" smtClean="0">
                        <a:effectLst/>
                        <a:ea typeface="Times New Roman"/>
                        <a:cs typeface="Times New Roman"/>
                      </a:rPr>
                      <a:t>R</a:t>
                    </a:r>
                    <a:r>
                      <a:rPr lang="id-ID" sz="1600" dirty="0" smtClean="0">
                        <a:effectLst/>
                        <a:ea typeface="Times New Roman"/>
                        <a:cs typeface="Times New Roman"/>
                      </a:rPr>
                      <a:t>)     A2 </a:t>
                    </a:r>
                    <a:r>
                      <a:rPr lang="id-ID" sz="1600" b="1" dirty="0" smtClean="0">
                        <a:effectLst/>
                        <a:ea typeface="Times New Roman"/>
                        <a:cs typeface="Times New Roman"/>
                      </a:rPr>
                      <a:t>(</a:t>
                    </a:r>
                    <a:r>
                      <a:rPr lang="id-ID" sz="1600" b="1" dirty="0" smtClean="0">
                        <a:ea typeface="Times New Roman"/>
                        <a:cs typeface="Times New Roman"/>
                      </a:rPr>
                      <a:t>R</a:t>
                    </a:r>
                    <a:r>
                      <a:rPr lang="id-ID" sz="1600" dirty="0" smtClean="0">
                        <a:ea typeface="Times New Roman"/>
                        <a:cs typeface="Times New Roman"/>
                      </a:rPr>
                      <a:t>)</a:t>
                    </a:r>
                    <a:endParaRPr lang="en-US" sz="1600" dirty="0">
                      <a:effectLst/>
                      <a:ea typeface="Times New Roman"/>
                      <a:cs typeface="Times New Roman"/>
                    </a:endParaRPr>
                  </a:p>
                </p:txBody>
              </p:sp>
              <p:sp>
                <p:nvSpPr>
                  <p:cNvPr id="21" name="Text Box 19"/>
                  <p:cNvSpPr txBox="1">
                    <a:spLocks/>
                  </p:cNvSpPr>
                  <p:nvPr/>
                </p:nvSpPr>
                <p:spPr>
                  <a:xfrm>
                    <a:off x="1282527" y="2546252"/>
                    <a:ext cx="1082842" cy="394089"/>
                  </a:xfrm>
                  <a:prstGeom prst="rect">
                    <a:avLst/>
                  </a:prstGeom>
                  <a:grpFill/>
                  <a:ln w="12700">
                    <a:solidFill>
                      <a:srgbClr val="FF0000"/>
                    </a:solidFill>
                  </a:ln>
                  <a:effectLst>
                    <a:outerShdw blurRad="50800" dist="38100" dir="2700000" algn="tl"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15000"/>
                      </a:lnSpc>
                      <a:spcBef>
                        <a:spcPts val="0"/>
                      </a:spcBef>
                      <a:spcAft>
                        <a:spcPts val="1000"/>
                      </a:spcAft>
                    </a:pPr>
                    <a:r>
                      <a:rPr lang="id-ID" sz="1600" dirty="0">
                        <a:effectLst/>
                        <a:ea typeface="Times New Roman"/>
                        <a:cs typeface="Times New Roman"/>
                      </a:rPr>
                      <a:t>A1 </a:t>
                    </a:r>
                    <a:r>
                      <a:rPr lang="id-ID" sz="1600" dirty="0" smtClean="0">
                        <a:effectLst/>
                        <a:ea typeface="Times New Roman"/>
                        <a:cs typeface="Times New Roman"/>
                      </a:rPr>
                      <a:t>(</a:t>
                    </a:r>
                    <a:r>
                      <a:rPr lang="id-ID" sz="1600" b="1" dirty="0" smtClean="0">
                        <a:effectLst/>
                        <a:ea typeface="Times New Roman"/>
                        <a:cs typeface="Times New Roman"/>
                      </a:rPr>
                      <a:t>R</a:t>
                    </a:r>
                    <a:r>
                      <a:rPr lang="id-ID" sz="1600" dirty="0" smtClean="0">
                        <a:effectLst/>
                        <a:ea typeface="Times New Roman"/>
                        <a:cs typeface="Times New Roman"/>
                      </a:rPr>
                      <a:t>)   A2( </a:t>
                    </a:r>
                    <a:r>
                      <a:rPr lang="id-ID" sz="1600" b="1" dirty="0" smtClean="0">
                        <a:ea typeface="Times New Roman"/>
                        <a:cs typeface="Times New Roman"/>
                      </a:rPr>
                      <a:t>NR</a:t>
                    </a:r>
                    <a:r>
                      <a:rPr lang="id-ID" sz="1600" dirty="0" smtClean="0">
                        <a:ea typeface="Times New Roman"/>
                        <a:cs typeface="Times New Roman"/>
                      </a:rPr>
                      <a:t>)</a:t>
                    </a:r>
                    <a:endParaRPr lang="en-US" sz="1600" dirty="0">
                      <a:effectLst/>
                      <a:ea typeface="Times New Roman"/>
                      <a:cs typeface="Times New Roman"/>
                    </a:endParaRPr>
                  </a:p>
                </p:txBody>
              </p:sp>
              <p:sp>
                <p:nvSpPr>
                  <p:cNvPr id="22" name="Text Box 32"/>
                  <p:cNvSpPr txBox="1">
                    <a:spLocks/>
                  </p:cNvSpPr>
                  <p:nvPr/>
                </p:nvSpPr>
                <p:spPr>
                  <a:xfrm>
                    <a:off x="1026941" y="3066757"/>
                    <a:ext cx="1466850" cy="351693"/>
                  </a:xfrm>
                  <a:prstGeom prst="rect">
                    <a:avLst/>
                  </a:prstGeom>
                  <a:grpFill/>
                  <a:ln w="12700">
                    <a:solidFill>
                      <a:srgbClr val="FF0000"/>
                    </a:solidFill>
                  </a:ln>
                  <a:effectLst>
                    <a:outerShdw blurRad="50800" dist="38100" dir="2700000" algn="tl"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id-ID" sz="1600" dirty="0">
                        <a:effectLst/>
                        <a:ea typeface="Times New Roman"/>
                        <a:cs typeface="Times New Roman"/>
                      </a:rPr>
                      <a:t>Ulang Tes A1 dan A2</a:t>
                    </a:r>
                    <a:endParaRPr lang="en-US" sz="1600" dirty="0">
                      <a:effectLst/>
                      <a:ea typeface="Times New Roman"/>
                      <a:cs typeface="Times New Roman"/>
                    </a:endParaRPr>
                  </a:p>
                </p:txBody>
              </p:sp>
              <p:sp>
                <p:nvSpPr>
                  <p:cNvPr id="23" name="Text Box 39"/>
                  <p:cNvSpPr txBox="1">
                    <a:spLocks/>
                  </p:cNvSpPr>
                  <p:nvPr/>
                </p:nvSpPr>
                <p:spPr>
                  <a:xfrm>
                    <a:off x="1282527" y="3643532"/>
                    <a:ext cx="989263" cy="365760"/>
                  </a:xfrm>
                  <a:prstGeom prst="rect">
                    <a:avLst/>
                  </a:prstGeom>
                  <a:grpFill/>
                  <a:ln w="12700">
                    <a:solidFill>
                      <a:srgbClr val="FF0000"/>
                    </a:solidFill>
                  </a:ln>
                  <a:effectLst>
                    <a:outerShdw blurRad="50800" dist="38100" dir="2700000" algn="tl"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15000"/>
                      </a:lnSpc>
                      <a:spcBef>
                        <a:spcPts val="0"/>
                      </a:spcBef>
                      <a:spcAft>
                        <a:spcPts val="1000"/>
                      </a:spcAft>
                    </a:pPr>
                    <a:r>
                      <a:rPr lang="id-ID" sz="1600" dirty="0" smtClean="0">
                        <a:effectLst/>
                        <a:ea typeface="Times New Roman"/>
                        <a:cs typeface="Times New Roman"/>
                      </a:rPr>
                      <a:t>A1(</a:t>
                    </a:r>
                    <a:r>
                      <a:rPr lang="id-ID" sz="1600" b="1" dirty="0" smtClean="0">
                        <a:effectLst/>
                        <a:ea typeface="Times New Roman"/>
                        <a:cs typeface="Times New Roman"/>
                      </a:rPr>
                      <a:t>R</a:t>
                    </a:r>
                    <a:r>
                      <a:rPr lang="id-ID" sz="1600" dirty="0" smtClean="0">
                        <a:effectLst/>
                        <a:ea typeface="Times New Roman"/>
                        <a:cs typeface="Times New Roman"/>
                      </a:rPr>
                      <a:t>)   A2</a:t>
                    </a:r>
                    <a:r>
                      <a:rPr lang="id-ID" sz="1600" dirty="0" smtClean="0">
                        <a:ea typeface="Times New Roman"/>
                        <a:cs typeface="Times New Roman"/>
                      </a:rPr>
                      <a:t>(</a:t>
                    </a:r>
                    <a:r>
                      <a:rPr lang="id-ID" sz="1600" b="1" dirty="0" smtClean="0">
                        <a:ea typeface="Times New Roman"/>
                        <a:cs typeface="Times New Roman"/>
                      </a:rPr>
                      <a:t>R</a:t>
                    </a:r>
                    <a:r>
                      <a:rPr lang="id-ID" sz="1600" dirty="0" smtClean="0">
                        <a:ea typeface="Times New Roman"/>
                        <a:cs typeface="Times New Roman"/>
                      </a:rPr>
                      <a:t>)</a:t>
                    </a:r>
                    <a:endParaRPr lang="en-US" sz="1600" dirty="0">
                      <a:effectLst/>
                      <a:ea typeface="Times New Roman"/>
                      <a:cs typeface="Times New Roman"/>
                    </a:endParaRPr>
                  </a:p>
                </p:txBody>
              </p:sp>
              <p:cxnSp>
                <p:nvCxnSpPr>
                  <p:cNvPr id="24" name="Straight Arrow Connector 23"/>
                  <p:cNvCxnSpPr>
                    <a:cxnSpLocks/>
                    <a:stCxn id="20" idx="2"/>
                    <a:endCxn id="9" idx="0"/>
                  </p:cNvCxnSpPr>
                  <p:nvPr/>
                </p:nvCxnSpPr>
                <p:spPr>
                  <a:xfrm>
                    <a:off x="337625" y="2940341"/>
                    <a:ext cx="28648" cy="1068950"/>
                  </a:xfrm>
                  <a:prstGeom prst="straightConnector1">
                    <a:avLst/>
                  </a:prstGeom>
                  <a:grpFill/>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cxnSpLocks/>
                    <a:stCxn id="23" idx="1"/>
                  </p:cNvCxnSpPr>
                  <p:nvPr/>
                </p:nvCxnSpPr>
                <p:spPr>
                  <a:xfrm flipH="1">
                    <a:off x="365760" y="3826412"/>
                    <a:ext cx="916767" cy="0"/>
                  </a:xfrm>
                  <a:prstGeom prst="straightConnector1">
                    <a:avLst/>
                  </a:prstGeom>
                  <a:grpFill/>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cxnSpLocks/>
                  </p:cNvCxnSpPr>
                  <p:nvPr/>
                </p:nvCxnSpPr>
                <p:spPr>
                  <a:xfrm flipV="1">
                    <a:off x="2700997" y="2630659"/>
                    <a:ext cx="238125" cy="9525"/>
                  </a:xfrm>
                  <a:prstGeom prst="straightConnector1">
                    <a:avLst/>
                  </a:prstGeom>
                  <a:grpFill/>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cxnSpLocks/>
                  </p:cNvCxnSpPr>
                  <p:nvPr/>
                </p:nvCxnSpPr>
                <p:spPr>
                  <a:xfrm>
                    <a:off x="2718581" y="291465"/>
                    <a:ext cx="0" cy="257175"/>
                  </a:xfrm>
                  <a:prstGeom prst="straightConnector1">
                    <a:avLst/>
                  </a:prstGeom>
                  <a:grpFill/>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cxnSpLocks/>
                  </p:cNvCxnSpPr>
                  <p:nvPr/>
                </p:nvCxnSpPr>
                <p:spPr>
                  <a:xfrm>
                    <a:off x="1055077" y="548640"/>
                    <a:ext cx="3129115" cy="0"/>
                  </a:xfrm>
                  <a:prstGeom prst="line">
                    <a:avLst/>
                  </a:prstGeom>
                  <a:grpFill/>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cxnSpLocks/>
                  </p:cNvCxnSpPr>
                  <p:nvPr/>
                </p:nvCxnSpPr>
                <p:spPr>
                  <a:xfrm>
                    <a:off x="1055077" y="548640"/>
                    <a:ext cx="0" cy="219075"/>
                  </a:xfrm>
                  <a:prstGeom prst="straightConnector1">
                    <a:avLst/>
                  </a:prstGeom>
                  <a:grpFill/>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a:cxnSpLocks/>
                  </p:cNvCxnSpPr>
                  <p:nvPr/>
                </p:nvCxnSpPr>
                <p:spPr>
                  <a:xfrm flipV="1">
                    <a:off x="351692" y="2264899"/>
                    <a:ext cx="1400175" cy="9525"/>
                  </a:xfrm>
                  <a:prstGeom prst="line">
                    <a:avLst/>
                  </a:prstGeom>
                  <a:grpFill/>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cxnSpLocks/>
                  </p:cNvCxnSpPr>
                  <p:nvPr/>
                </p:nvCxnSpPr>
                <p:spPr>
                  <a:xfrm>
                    <a:off x="365760" y="2264899"/>
                    <a:ext cx="0" cy="276225"/>
                  </a:xfrm>
                  <a:prstGeom prst="straightConnector1">
                    <a:avLst/>
                  </a:prstGeom>
                  <a:grpFill/>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cxnSpLocks/>
                    <a:stCxn id="19" idx="2"/>
                  </p:cNvCxnSpPr>
                  <p:nvPr/>
                </p:nvCxnSpPr>
                <p:spPr>
                  <a:xfrm flipH="1">
                    <a:off x="1078669" y="2017866"/>
                    <a:ext cx="514" cy="262274"/>
                  </a:xfrm>
                  <a:prstGeom prst="straightConnector1">
                    <a:avLst/>
                  </a:prstGeom>
                  <a:grpFill/>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cxnSpLocks/>
                    <a:stCxn id="17" idx="2"/>
                  </p:cNvCxnSpPr>
                  <p:nvPr/>
                </p:nvCxnSpPr>
                <p:spPr>
                  <a:xfrm flipH="1">
                    <a:off x="1041009" y="1162236"/>
                    <a:ext cx="5569" cy="454817"/>
                  </a:xfrm>
                  <a:prstGeom prst="straightConnector1">
                    <a:avLst/>
                  </a:prstGeom>
                  <a:grpFill/>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a:cxnSpLocks/>
                  </p:cNvCxnSpPr>
                  <p:nvPr/>
                </p:nvCxnSpPr>
                <p:spPr>
                  <a:xfrm>
                    <a:off x="2489981" y="3207434"/>
                    <a:ext cx="228600" cy="0"/>
                  </a:xfrm>
                  <a:prstGeom prst="line">
                    <a:avLst/>
                  </a:prstGeom>
                  <a:grpFill/>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a:cxnSpLocks/>
                  </p:cNvCxnSpPr>
                  <p:nvPr/>
                </p:nvCxnSpPr>
                <p:spPr>
                  <a:xfrm>
                    <a:off x="2700997" y="2644726"/>
                    <a:ext cx="0" cy="1143635"/>
                  </a:xfrm>
                  <a:prstGeom prst="line">
                    <a:avLst/>
                  </a:prstGeom>
                  <a:grpFill/>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cxnSpLocks/>
                  </p:cNvCxnSpPr>
                  <p:nvPr/>
                </p:nvCxnSpPr>
                <p:spPr>
                  <a:xfrm>
                    <a:off x="2700997" y="3770142"/>
                    <a:ext cx="209550" cy="0"/>
                  </a:xfrm>
                  <a:prstGeom prst="straightConnector1">
                    <a:avLst/>
                  </a:prstGeom>
                  <a:grpFill/>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 name="Text Box 53"/>
                  <p:cNvSpPr txBox="1">
                    <a:spLocks/>
                  </p:cNvSpPr>
                  <p:nvPr/>
                </p:nvSpPr>
                <p:spPr>
                  <a:xfrm>
                    <a:off x="2939121" y="2278965"/>
                    <a:ext cx="2233615" cy="802006"/>
                  </a:xfrm>
                  <a:prstGeom prst="rect">
                    <a:avLst/>
                  </a:prstGeom>
                  <a:grpFill/>
                  <a:ln w="12700">
                    <a:solidFill>
                      <a:srgbClr val="FF0000"/>
                    </a:solidFill>
                  </a:ln>
                  <a:effectLst>
                    <a:outerShdw blurRad="50800" dist="38100" dir="2700000" algn="tl"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spcBef>
                        <a:spcPts val="0"/>
                      </a:spcBef>
                    </a:pPr>
                    <a:r>
                      <a:rPr lang="en-GB" sz="1600" dirty="0" smtClean="0">
                        <a:effectLst/>
                        <a:ea typeface="Times New Roman"/>
                        <a:cs typeface="Times New Roman"/>
                      </a:rPr>
                      <a:t>A1(R)   A2(NR) </a:t>
                    </a:r>
                    <a:r>
                      <a:rPr lang="en-GB" sz="1600" dirty="0" err="1" smtClean="0">
                        <a:effectLst/>
                        <a:ea typeface="Times New Roman"/>
                        <a:cs typeface="Times New Roman"/>
                      </a:rPr>
                      <a:t>atau</a:t>
                    </a:r>
                    <a:r>
                      <a:rPr lang="en-GB" sz="1600" dirty="0" smtClean="0">
                        <a:effectLst/>
                        <a:ea typeface="Times New Roman"/>
                        <a:cs typeface="Times New Roman"/>
                      </a:rPr>
                      <a:t> A1</a:t>
                    </a:r>
                    <a:r>
                      <a:rPr lang="en-GB" sz="1600" dirty="0" smtClean="0">
                        <a:ea typeface="Times New Roman"/>
                        <a:cs typeface="Times New Roman"/>
                      </a:rPr>
                      <a:t>(NR)  </a:t>
                    </a:r>
                    <a:r>
                      <a:rPr lang="en-GB" sz="1600" dirty="0" smtClean="0">
                        <a:effectLst/>
                        <a:ea typeface="Times New Roman"/>
                        <a:cs typeface="Times New Roman"/>
                      </a:rPr>
                      <a:t>A2</a:t>
                    </a:r>
                    <a:r>
                      <a:rPr lang="en-GB" sz="1600" dirty="0" smtClean="0">
                        <a:ea typeface="Times New Roman"/>
                        <a:cs typeface="Times New Roman"/>
                      </a:rPr>
                      <a:t>(R)</a:t>
                    </a:r>
                    <a:endParaRPr lang="en-US" sz="1600" dirty="0">
                      <a:effectLst/>
                      <a:ea typeface="Times New Roman"/>
                      <a:cs typeface="Times New Roman"/>
                    </a:endParaRPr>
                  </a:p>
                  <a:p>
                    <a:pPr marL="0" marR="0" algn="ctr">
                      <a:spcBef>
                        <a:spcPts val="0"/>
                      </a:spcBef>
                    </a:pPr>
                    <a:r>
                      <a:rPr lang="en-GB" sz="1600" dirty="0" err="1">
                        <a:effectLst/>
                        <a:ea typeface="Times New Roman"/>
                        <a:cs typeface="Times New Roman"/>
                      </a:rPr>
                      <a:t>Laporkan</a:t>
                    </a:r>
                    <a:r>
                      <a:rPr lang="en-GB" sz="1600" dirty="0">
                        <a:effectLst/>
                        <a:ea typeface="Times New Roman"/>
                        <a:cs typeface="Times New Roman"/>
                      </a:rPr>
                      <a:t> </a:t>
                    </a:r>
                    <a:r>
                      <a:rPr lang="en-GB" sz="1600" dirty="0" smtClean="0">
                        <a:effectLst/>
                        <a:ea typeface="Times New Roman"/>
                        <a:cs typeface="Times New Roman"/>
                      </a:rPr>
                      <a:t> </a:t>
                    </a:r>
                    <a:r>
                      <a:rPr lang="en-GB" sz="1600" b="1" dirty="0" err="1" smtClean="0">
                        <a:ea typeface="Times New Roman"/>
                        <a:cs typeface="Times New Roman"/>
                      </a:rPr>
                      <a:t>I</a:t>
                    </a:r>
                    <a:r>
                      <a:rPr lang="en-GB" sz="1600" b="1" dirty="0" err="1" smtClean="0">
                        <a:effectLst/>
                        <a:ea typeface="Times New Roman"/>
                        <a:cs typeface="Times New Roman"/>
                      </a:rPr>
                      <a:t>nkonklusif</a:t>
                    </a:r>
                    <a:endParaRPr lang="en-GB" sz="1600" dirty="0" smtClean="0">
                      <a:effectLst/>
                      <a:ea typeface="Times New Roman"/>
                      <a:cs typeface="Times New Roman"/>
                    </a:endParaRPr>
                  </a:p>
                  <a:p>
                    <a:pPr algn="ctr"/>
                    <a:r>
                      <a:rPr lang="id-ID" sz="1600" b="1" dirty="0">
                        <a:ea typeface="Times New Roman"/>
                        <a:cs typeface="Times New Roman"/>
                      </a:rPr>
                      <a:t>(tes ulang  </a:t>
                    </a:r>
                    <a:r>
                      <a:rPr lang="id-ID" sz="1600" b="1" dirty="0" smtClean="0">
                        <a:ea typeface="Times New Roman"/>
                        <a:cs typeface="Times New Roman"/>
                      </a:rPr>
                      <a:t>14 hari </a:t>
                    </a:r>
                    <a:r>
                      <a:rPr lang="id-ID" sz="1600" b="1" dirty="0">
                        <a:ea typeface="Times New Roman"/>
                        <a:cs typeface="Times New Roman"/>
                      </a:rPr>
                      <a:t>kemudian)</a:t>
                    </a:r>
                    <a:endParaRPr lang="en-US" sz="1600" b="1" dirty="0">
                      <a:ea typeface="Times New Roman"/>
                      <a:cs typeface="Times New Roman"/>
                    </a:endParaRPr>
                  </a:p>
                  <a:p>
                    <a:pPr marL="0" marR="0" algn="ctr">
                      <a:spcBef>
                        <a:spcPts val="0"/>
                      </a:spcBef>
                    </a:pPr>
                    <a:endParaRPr lang="en-GB" sz="1600" dirty="0">
                      <a:ea typeface="Times New Roman"/>
                      <a:cs typeface="Times New Roman"/>
                    </a:endParaRPr>
                  </a:p>
                  <a:p>
                    <a:pPr marL="0" marR="0" algn="ctr">
                      <a:spcBef>
                        <a:spcPts val="0"/>
                      </a:spcBef>
                    </a:pPr>
                    <a:endParaRPr lang="en-US" sz="1600" dirty="0">
                      <a:effectLst/>
                      <a:ea typeface="Times New Roman"/>
                      <a:cs typeface="Times New Roman"/>
                    </a:endParaRPr>
                  </a:p>
                  <a:p>
                    <a:pPr marL="0" marR="0">
                      <a:spcBef>
                        <a:spcPts val="0"/>
                      </a:spcBef>
                    </a:pPr>
                    <a:r>
                      <a:rPr lang="id-ID" sz="1600" dirty="0">
                        <a:effectLst/>
                        <a:ea typeface="Times New Roman"/>
                        <a:cs typeface="Times New Roman"/>
                      </a:rPr>
                      <a:t> </a:t>
                    </a:r>
                    <a:endParaRPr lang="en-US" sz="1600" dirty="0">
                      <a:effectLst/>
                      <a:ea typeface="Times New Roman"/>
                      <a:cs typeface="Times New Roman"/>
                    </a:endParaRPr>
                  </a:p>
                </p:txBody>
              </p:sp>
              <p:sp>
                <p:nvSpPr>
                  <p:cNvPr id="38" name="Text Box 54"/>
                  <p:cNvSpPr txBox="1">
                    <a:spLocks/>
                  </p:cNvSpPr>
                  <p:nvPr/>
                </p:nvSpPr>
                <p:spPr>
                  <a:xfrm>
                    <a:off x="2912012" y="3418449"/>
                    <a:ext cx="2260724" cy="751861"/>
                  </a:xfrm>
                  <a:prstGeom prst="rect">
                    <a:avLst/>
                  </a:prstGeom>
                  <a:grpFill/>
                  <a:ln w="12700">
                    <a:solidFill>
                      <a:srgbClr val="FF0000"/>
                    </a:solidFill>
                  </a:ln>
                  <a:effectLst>
                    <a:outerShdw blurRad="50800" dist="38100" dir="2700000" algn="tl"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15000"/>
                      </a:lnSpc>
                      <a:spcBef>
                        <a:spcPts val="0"/>
                      </a:spcBef>
                      <a:spcAft>
                        <a:spcPts val="1000"/>
                      </a:spcAft>
                    </a:pPr>
                    <a:r>
                      <a:rPr lang="id-ID" sz="1600" dirty="0" smtClean="0">
                        <a:effectLst/>
                        <a:ea typeface="Times New Roman"/>
                        <a:cs typeface="Times New Roman"/>
                      </a:rPr>
                      <a:t>A1(</a:t>
                    </a:r>
                    <a:r>
                      <a:rPr lang="id-ID" sz="1600" b="1" dirty="0" smtClean="0">
                        <a:effectLst/>
                        <a:ea typeface="Times New Roman"/>
                        <a:cs typeface="Times New Roman"/>
                      </a:rPr>
                      <a:t>NR</a:t>
                    </a:r>
                    <a:r>
                      <a:rPr lang="id-ID" sz="1600" dirty="0" smtClean="0">
                        <a:effectLst/>
                        <a:ea typeface="Times New Roman"/>
                        <a:cs typeface="Times New Roman"/>
                      </a:rPr>
                      <a:t>)  A2 (</a:t>
                    </a:r>
                    <a:r>
                      <a:rPr lang="id-ID" sz="1600" b="1" dirty="0" smtClean="0">
                        <a:effectLst/>
                        <a:ea typeface="Times New Roman"/>
                        <a:cs typeface="Times New Roman"/>
                      </a:rPr>
                      <a:t>NR</a:t>
                    </a:r>
                    <a:r>
                      <a:rPr lang="id-ID" sz="1600" dirty="0" smtClean="0">
                        <a:effectLst/>
                        <a:ea typeface="Times New Roman"/>
                        <a:cs typeface="Times New Roman"/>
                      </a:rPr>
                      <a:t>)                            </a:t>
                    </a:r>
                  </a:p>
                  <a:p>
                    <a:pPr marL="0" marR="0" algn="ctr">
                      <a:lnSpc>
                        <a:spcPct val="115000"/>
                      </a:lnSpc>
                      <a:spcBef>
                        <a:spcPts val="0"/>
                      </a:spcBef>
                      <a:spcAft>
                        <a:spcPts val="1000"/>
                      </a:spcAft>
                    </a:pPr>
                    <a:r>
                      <a:rPr lang="id-ID" sz="1600" dirty="0" smtClean="0">
                        <a:effectLst/>
                        <a:ea typeface="Times New Roman"/>
                        <a:cs typeface="Times New Roman"/>
                      </a:rPr>
                      <a:t>Laporkan </a:t>
                    </a:r>
                    <a:r>
                      <a:rPr lang="id-ID" sz="1600" b="1" dirty="0" smtClean="0">
                        <a:ea typeface="Times New Roman"/>
                        <a:cs typeface="Times New Roman"/>
                      </a:rPr>
                      <a:t>Non Reaktif</a:t>
                    </a:r>
                    <a:endParaRPr lang="en-US" sz="1600" b="1" dirty="0">
                      <a:effectLst/>
                      <a:ea typeface="Times New Roman"/>
                      <a:cs typeface="Times New Roman"/>
                    </a:endParaRPr>
                  </a:p>
                </p:txBody>
              </p:sp>
              <p:cxnSp>
                <p:nvCxnSpPr>
                  <p:cNvPr id="39" name="Straight Arrow Connector 38"/>
                  <p:cNvCxnSpPr>
                    <a:cxnSpLocks/>
                  </p:cNvCxnSpPr>
                  <p:nvPr/>
                </p:nvCxnSpPr>
                <p:spPr>
                  <a:xfrm>
                    <a:off x="4184192" y="566665"/>
                    <a:ext cx="0" cy="219075"/>
                  </a:xfrm>
                  <a:prstGeom prst="straightConnector1">
                    <a:avLst/>
                  </a:prstGeom>
                  <a:grpFill/>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cxnSpLocks/>
                  </p:cNvCxnSpPr>
                  <p:nvPr/>
                </p:nvCxnSpPr>
                <p:spPr>
                  <a:xfrm>
                    <a:off x="1744394" y="2264899"/>
                    <a:ext cx="0" cy="276225"/>
                  </a:xfrm>
                  <a:prstGeom prst="straightConnector1">
                    <a:avLst/>
                  </a:prstGeom>
                  <a:grpFill/>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cxnSpLocks/>
                  </p:cNvCxnSpPr>
                  <p:nvPr/>
                </p:nvCxnSpPr>
                <p:spPr>
                  <a:xfrm>
                    <a:off x="1744394" y="3376246"/>
                    <a:ext cx="0" cy="276225"/>
                  </a:xfrm>
                  <a:prstGeom prst="straightConnector1">
                    <a:avLst/>
                  </a:prstGeom>
                  <a:grpFill/>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5" name="Straight Arrow Connector 14"/>
                <p:cNvCxnSpPr>
                  <a:cxnSpLocks/>
                </p:cNvCxnSpPr>
                <p:nvPr/>
              </p:nvCxnSpPr>
              <p:spPr>
                <a:xfrm>
                  <a:off x="1730326" y="4572000"/>
                  <a:ext cx="0" cy="295275"/>
                </a:xfrm>
                <a:prstGeom prst="straightConnector1">
                  <a:avLst/>
                </a:prstGeom>
                <a:grpFill/>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grpSp>
      <p:sp>
        <p:nvSpPr>
          <p:cNvPr id="42" name="Title 1"/>
          <p:cNvSpPr>
            <a:spLocks noGrp="1"/>
          </p:cNvSpPr>
          <p:nvPr>
            <p:ph type="title"/>
          </p:nvPr>
        </p:nvSpPr>
        <p:spPr>
          <a:xfrm>
            <a:off x="738842" y="155392"/>
            <a:ext cx="11231485" cy="699400"/>
          </a:xfrm>
        </p:spPr>
        <p:txBody>
          <a:bodyPr>
            <a:noAutofit/>
          </a:bodyPr>
          <a:lstStyle/>
          <a:p>
            <a:pPr algn="l"/>
            <a:r>
              <a:rPr lang="id-ID" altLang="en-US" sz="2000" b="1" dirty="0" smtClean="0"/>
              <a:t>ALUR DIAGNOSIS HIV </a:t>
            </a:r>
            <a:br>
              <a:rPr lang="id-ID" altLang="en-US" sz="2000" b="1" dirty="0" smtClean="0"/>
            </a:br>
            <a:r>
              <a:rPr lang="id-ID" altLang="en-US" sz="2000" b="1" dirty="0" smtClean="0"/>
              <a:t>PADA ANAK USIA </a:t>
            </a:r>
            <a:r>
              <a:rPr lang="id-ID" sz="2000" b="1" dirty="0" smtClean="0"/>
              <a:t>≥ 18 BLN</a:t>
            </a:r>
            <a:r>
              <a:rPr lang="id-ID" altLang="en-US" sz="2000" b="1" dirty="0" smtClean="0"/>
              <a:t>, REMAJA, DAN DEWASA  </a:t>
            </a:r>
            <a:br>
              <a:rPr lang="id-ID" altLang="en-US" sz="2000" b="1" dirty="0" smtClean="0"/>
            </a:br>
            <a:endParaRPr lang="en-US" altLang="en-US" sz="2000" b="1" dirty="0" smtClean="0"/>
          </a:p>
        </p:txBody>
      </p:sp>
      <p:sp>
        <p:nvSpPr>
          <p:cNvPr id="2" name="Rectangle 1"/>
          <p:cNvSpPr/>
          <p:nvPr/>
        </p:nvSpPr>
        <p:spPr>
          <a:xfrm>
            <a:off x="7653791" y="5501286"/>
            <a:ext cx="4099649" cy="69515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r>
              <a:rPr lang="en-US" sz="1400" dirty="0" err="1" smtClean="0">
                <a:solidFill>
                  <a:schemeClr val="tx1"/>
                </a:solidFill>
              </a:rPr>
              <a:t>Keterangan</a:t>
            </a:r>
            <a:r>
              <a:rPr lang="en-US" sz="1400" dirty="0" smtClean="0">
                <a:solidFill>
                  <a:schemeClr val="tx1"/>
                </a:solidFill>
              </a:rPr>
              <a:t> :</a:t>
            </a:r>
          </a:p>
          <a:p>
            <a:r>
              <a:rPr lang="en-US" sz="1400" dirty="0" smtClean="0">
                <a:solidFill>
                  <a:schemeClr val="tx1"/>
                </a:solidFill>
              </a:rPr>
              <a:t>R = </a:t>
            </a:r>
            <a:r>
              <a:rPr lang="en-US" sz="1400" dirty="0" err="1" smtClean="0">
                <a:solidFill>
                  <a:schemeClr val="tx1"/>
                </a:solidFill>
              </a:rPr>
              <a:t>Reaktif</a:t>
            </a:r>
            <a:endParaRPr lang="en-US" sz="1400" dirty="0" smtClean="0">
              <a:solidFill>
                <a:schemeClr val="tx1"/>
              </a:solidFill>
            </a:endParaRPr>
          </a:p>
          <a:p>
            <a:r>
              <a:rPr lang="en-US" sz="1400" dirty="0" smtClean="0">
                <a:solidFill>
                  <a:schemeClr val="tx1"/>
                </a:solidFill>
              </a:rPr>
              <a:t>NR = Non </a:t>
            </a:r>
            <a:r>
              <a:rPr lang="en-US" sz="1400" dirty="0" err="1" smtClean="0">
                <a:solidFill>
                  <a:schemeClr val="tx1"/>
                </a:solidFill>
              </a:rPr>
              <a:t>Reaktif</a:t>
            </a:r>
            <a:endParaRPr lang="en-US" sz="1400" dirty="0">
              <a:solidFill>
                <a:schemeClr val="tx1"/>
              </a:solidFill>
            </a:endParaRPr>
          </a:p>
        </p:txBody>
      </p:sp>
    </p:spTree>
    <p:extLst>
      <p:ext uri="{BB962C8B-B14F-4D97-AF65-F5344CB8AC3E}">
        <p14:creationId xmlns:p14="http://schemas.microsoft.com/office/powerpoint/2010/main" val="39879856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87888"/>
          </a:xfrm>
          <a:solidFill>
            <a:srgbClr val="FFC000"/>
          </a:solidFill>
        </p:spPr>
        <p:txBody>
          <a:bodyPr>
            <a:normAutofit fontScale="90000"/>
          </a:bodyPr>
          <a:lstStyle/>
          <a:p>
            <a:r>
              <a:rPr lang="en-US" b="1" dirty="0" err="1" smtClean="0"/>
              <a:t>Interpretasi</a:t>
            </a:r>
            <a:r>
              <a:rPr lang="en-US" b="1" dirty="0" smtClean="0"/>
              <a:t> </a:t>
            </a:r>
            <a:r>
              <a:rPr lang="en-US" b="1" dirty="0" err="1" smtClean="0"/>
              <a:t>Hasil</a:t>
            </a:r>
            <a:endParaRPr lang="en-US" b="1" dirty="0"/>
          </a:p>
        </p:txBody>
      </p:sp>
      <p:sp>
        <p:nvSpPr>
          <p:cNvPr id="3" name="Content Placeholder 2"/>
          <p:cNvSpPr>
            <a:spLocks noGrp="1"/>
          </p:cNvSpPr>
          <p:nvPr>
            <p:ph idx="1"/>
          </p:nvPr>
        </p:nvSpPr>
        <p:spPr>
          <a:xfrm>
            <a:off x="609600" y="1283369"/>
            <a:ext cx="10972800" cy="5227053"/>
          </a:xfrm>
        </p:spPr>
        <p:txBody>
          <a:bodyPr>
            <a:normAutofit/>
          </a:bodyPr>
          <a:lstStyle/>
          <a:p>
            <a:pPr marL="0" indent="0">
              <a:buNone/>
            </a:pPr>
            <a:r>
              <a:rPr lang="en-US" sz="2000" b="1" dirty="0" err="1" smtClean="0"/>
              <a:t>Interpretasi</a:t>
            </a:r>
            <a:r>
              <a:rPr lang="en-US" sz="2000" b="1" dirty="0" smtClean="0"/>
              <a:t> </a:t>
            </a:r>
            <a:r>
              <a:rPr lang="en-US" sz="2000" b="1" dirty="0" err="1" smtClean="0"/>
              <a:t>hasil</a:t>
            </a:r>
            <a:r>
              <a:rPr lang="en-US" sz="2000" b="1" dirty="0" smtClean="0"/>
              <a:t> </a:t>
            </a:r>
            <a:r>
              <a:rPr lang="en-US" sz="2000" b="1" dirty="0" err="1" smtClean="0"/>
              <a:t>pemeriksaan</a:t>
            </a:r>
            <a:r>
              <a:rPr lang="en-US" sz="2000" b="1" dirty="0" smtClean="0"/>
              <a:t> Anti HIV :</a:t>
            </a:r>
          </a:p>
          <a:p>
            <a:pPr marL="514350" indent="-514350">
              <a:buAutoNum type="arabicPeriod"/>
            </a:pPr>
            <a:r>
              <a:rPr lang="en-US" sz="2000" b="1" dirty="0" err="1" smtClean="0"/>
              <a:t>Hasil</a:t>
            </a:r>
            <a:r>
              <a:rPr lang="en-US" sz="2000" b="1" dirty="0" smtClean="0"/>
              <a:t> </a:t>
            </a:r>
            <a:r>
              <a:rPr lang="en-US" sz="2000" b="1" dirty="0" err="1" smtClean="0"/>
              <a:t>Positif</a:t>
            </a:r>
            <a:endParaRPr lang="en-US" sz="2000" b="1" dirty="0" smtClean="0"/>
          </a:p>
          <a:p>
            <a:pPr lvl="1">
              <a:buFont typeface="Wingdings" charset="2"/>
              <a:buChar char="Ø"/>
            </a:pPr>
            <a:r>
              <a:rPr lang="en-US" sz="2000" b="1" dirty="0" err="1" smtClean="0"/>
              <a:t>Bila</a:t>
            </a:r>
            <a:r>
              <a:rPr lang="en-US" sz="2000" b="1" dirty="0" smtClean="0"/>
              <a:t> </a:t>
            </a:r>
            <a:r>
              <a:rPr lang="en-US" sz="2000" b="1" dirty="0" err="1" smtClean="0"/>
              <a:t>hasil</a:t>
            </a:r>
            <a:r>
              <a:rPr lang="en-US" sz="2000" b="1" dirty="0" smtClean="0"/>
              <a:t> A1 </a:t>
            </a:r>
            <a:r>
              <a:rPr lang="en-US" sz="2000" b="1" dirty="0" err="1" smtClean="0"/>
              <a:t>Reaktif</a:t>
            </a:r>
            <a:r>
              <a:rPr lang="en-US" sz="2000" b="1" dirty="0" smtClean="0"/>
              <a:t>, A2 </a:t>
            </a:r>
            <a:r>
              <a:rPr lang="en-US" sz="2000" b="1" dirty="0" err="1" smtClean="0"/>
              <a:t>Reaktif</a:t>
            </a:r>
            <a:r>
              <a:rPr lang="en-US" sz="2000" b="1" dirty="0" smtClean="0"/>
              <a:t> </a:t>
            </a:r>
            <a:r>
              <a:rPr lang="en-US" sz="2000" b="1" dirty="0" err="1" smtClean="0"/>
              <a:t>dan</a:t>
            </a:r>
            <a:r>
              <a:rPr lang="en-US" sz="2000" b="1" dirty="0" smtClean="0"/>
              <a:t> A3 </a:t>
            </a:r>
            <a:r>
              <a:rPr lang="en-US" sz="2000" b="1" dirty="0" err="1" smtClean="0"/>
              <a:t>Reaktif</a:t>
            </a:r>
            <a:endParaRPr lang="en-US" sz="2000" b="1" dirty="0" smtClean="0"/>
          </a:p>
          <a:p>
            <a:pPr marL="514350" indent="-514350">
              <a:buAutoNum type="arabicPeriod"/>
            </a:pPr>
            <a:r>
              <a:rPr lang="en-US" sz="2000" b="1" dirty="0" err="1" smtClean="0"/>
              <a:t>Hasil</a:t>
            </a:r>
            <a:r>
              <a:rPr lang="en-US" sz="2000" b="1" dirty="0" smtClean="0"/>
              <a:t> </a:t>
            </a:r>
            <a:r>
              <a:rPr lang="en-US" sz="2000" b="1" dirty="0" err="1" smtClean="0"/>
              <a:t>Inkonklusif</a:t>
            </a:r>
            <a:endParaRPr lang="en-US" sz="2000" b="1" dirty="0" smtClean="0"/>
          </a:p>
          <a:p>
            <a:pPr lvl="1">
              <a:buFont typeface="Wingdings" charset="2"/>
              <a:buChar char="Ø"/>
            </a:pPr>
            <a:r>
              <a:rPr lang="en-US" sz="2000" b="1" dirty="0" err="1" smtClean="0"/>
              <a:t>Bila</a:t>
            </a:r>
            <a:r>
              <a:rPr lang="en-US" sz="2000" b="1" dirty="0" smtClean="0"/>
              <a:t> </a:t>
            </a:r>
            <a:r>
              <a:rPr lang="en-US" sz="2000" b="1" dirty="0" err="1" smtClean="0"/>
              <a:t>pada</a:t>
            </a:r>
            <a:r>
              <a:rPr lang="en-US" sz="2000" b="1" dirty="0" smtClean="0"/>
              <a:t> proses </a:t>
            </a:r>
            <a:r>
              <a:rPr lang="en-US" sz="2000" b="1" dirty="0" err="1" smtClean="0"/>
              <a:t>pengulangan</a:t>
            </a:r>
            <a:r>
              <a:rPr lang="en-US" sz="2000" b="1" dirty="0" smtClean="0"/>
              <a:t> </a:t>
            </a:r>
            <a:r>
              <a:rPr lang="en-US" sz="2000" b="1" dirty="0" err="1" smtClean="0"/>
              <a:t>ternyata</a:t>
            </a:r>
            <a:r>
              <a:rPr lang="en-US" sz="2000" b="1" dirty="0" smtClean="0"/>
              <a:t> A1 </a:t>
            </a:r>
            <a:r>
              <a:rPr lang="en-US" sz="2000" b="1" dirty="0" err="1"/>
              <a:t>Reaktif</a:t>
            </a:r>
            <a:r>
              <a:rPr lang="en-US" sz="2000" b="1" dirty="0"/>
              <a:t> </a:t>
            </a:r>
            <a:r>
              <a:rPr lang="en-US" sz="2000" b="1" dirty="0" err="1"/>
              <a:t>dan</a:t>
            </a:r>
            <a:r>
              <a:rPr lang="en-US" sz="2000" b="1" dirty="0"/>
              <a:t> A2 </a:t>
            </a:r>
            <a:r>
              <a:rPr lang="en-US" sz="2000" b="1" dirty="0" smtClean="0"/>
              <a:t>Non </a:t>
            </a:r>
            <a:r>
              <a:rPr lang="en-US" sz="2000" b="1" dirty="0" err="1" smtClean="0"/>
              <a:t>Reaktif</a:t>
            </a:r>
            <a:endParaRPr lang="en-US" sz="2000" b="1" dirty="0"/>
          </a:p>
          <a:p>
            <a:pPr marL="457200" lvl="1" indent="0">
              <a:buNone/>
            </a:pPr>
            <a:r>
              <a:rPr lang="en-US" sz="2000" b="1" dirty="0" smtClean="0"/>
              <a:t>ATAU  A1 Non </a:t>
            </a:r>
            <a:r>
              <a:rPr lang="en-US" sz="2000" b="1" dirty="0" err="1" smtClean="0"/>
              <a:t>Reaktif</a:t>
            </a:r>
            <a:r>
              <a:rPr lang="en-US" sz="2000" b="1" dirty="0" smtClean="0"/>
              <a:t> </a:t>
            </a:r>
            <a:r>
              <a:rPr lang="en-US" sz="2000" b="1" dirty="0" err="1" smtClean="0"/>
              <a:t>dan</a:t>
            </a:r>
            <a:r>
              <a:rPr lang="en-US" sz="2000" b="1" dirty="0" smtClean="0"/>
              <a:t> A2 </a:t>
            </a:r>
            <a:r>
              <a:rPr lang="en-US" sz="2000" b="1" dirty="0" err="1" smtClean="0"/>
              <a:t>Reaktif</a:t>
            </a:r>
            <a:endParaRPr lang="en-US" sz="2000" b="1" dirty="0" smtClean="0"/>
          </a:p>
          <a:p>
            <a:pPr lvl="1">
              <a:buFont typeface="Wingdings" charset="2"/>
              <a:buChar char="Ø"/>
            </a:pPr>
            <a:r>
              <a:rPr lang="en-US" sz="2000" b="1" dirty="0" err="1" smtClean="0"/>
              <a:t>Bila</a:t>
            </a:r>
            <a:r>
              <a:rPr lang="en-US" sz="2000" b="1" dirty="0" smtClean="0"/>
              <a:t> </a:t>
            </a:r>
            <a:r>
              <a:rPr lang="en-US" sz="2000" b="1" dirty="0" err="1" smtClean="0"/>
              <a:t>hasil</a:t>
            </a:r>
            <a:r>
              <a:rPr lang="en-US" sz="2000" b="1" dirty="0" smtClean="0"/>
              <a:t> A1 </a:t>
            </a:r>
            <a:r>
              <a:rPr lang="en-US" sz="2000" b="1" dirty="0" err="1" smtClean="0"/>
              <a:t>Reaktif</a:t>
            </a:r>
            <a:r>
              <a:rPr lang="en-US" sz="2000" b="1" dirty="0" smtClean="0"/>
              <a:t>, A2 </a:t>
            </a:r>
            <a:r>
              <a:rPr lang="en-US" sz="2000" b="1" dirty="0" err="1" smtClean="0"/>
              <a:t>Reaktif</a:t>
            </a:r>
            <a:r>
              <a:rPr lang="en-US" sz="2000" b="1" dirty="0" smtClean="0"/>
              <a:t> </a:t>
            </a:r>
            <a:r>
              <a:rPr lang="en-US" sz="2000" b="1" dirty="0" err="1" smtClean="0"/>
              <a:t>dan</a:t>
            </a:r>
            <a:r>
              <a:rPr lang="en-US" sz="2000" b="1" dirty="0" smtClean="0"/>
              <a:t> A3 Non </a:t>
            </a:r>
            <a:r>
              <a:rPr lang="en-US" sz="2000" b="1" dirty="0" err="1" smtClean="0"/>
              <a:t>Reaktif</a:t>
            </a:r>
            <a:endParaRPr lang="en-US" sz="2000" b="1" dirty="0" smtClean="0"/>
          </a:p>
          <a:p>
            <a:pPr marL="514350" indent="-514350">
              <a:buAutoNum type="arabicPeriod"/>
            </a:pPr>
            <a:r>
              <a:rPr lang="en-US" sz="2000" b="1" dirty="0" err="1" smtClean="0"/>
              <a:t>Hasil</a:t>
            </a:r>
            <a:r>
              <a:rPr lang="en-US" sz="2000" b="1" dirty="0" smtClean="0"/>
              <a:t> </a:t>
            </a:r>
            <a:r>
              <a:rPr lang="en-US" sz="2000" b="1" dirty="0" err="1" smtClean="0"/>
              <a:t>Negatif</a:t>
            </a:r>
            <a:endParaRPr lang="en-US" sz="2000" b="1" dirty="0" smtClean="0"/>
          </a:p>
          <a:p>
            <a:pPr lvl="1">
              <a:buFont typeface="Wingdings" charset="2"/>
              <a:buChar char="Ø"/>
            </a:pPr>
            <a:r>
              <a:rPr lang="en-US" sz="2000" b="1" dirty="0" err="1" smtClean="0"/>
              <a:t>Bila</a:t>
            </a:r>
            <a:r>
              <a:rPr lang="en-US" sz="2000" b="1" dirty="0" smtClean="0"/>
              <a:t> </a:t>
            </a:r>
            <a:r>
              <a:rPr lang="en-US" sz="2000" b="1" dirty="0" err="1" smtClean="0"/>
              <a:t>hasil</a:t>
            </a:r>
            <a:r>
              <a:rPr lang="en-US" sz="2000" b="1" dirty="0" smtClean="0"/>
              <a:t> A1 Non </a:t>
            </a:r>
            <a:r>
              <a:rPr lang="en-US" sz="2000" b="1" dirty="0" err="1" smtClean="0"/>
              <a:t>Reaktif</a:t>
            </a:r>
            <a:endParaRPr lang="en-US" sz="2000" b="1" dirty="0" smtClean="0"/>
          </a:p>
          <a:p>
            <a:pPr lvl="1">
              <a:buFont typeface="Wingdings" charset="2"/>
              <a:buChar char="Ø"/>
            </a:pPr>
            <a:r>
              <a:rPr lang="en-US" sz="2000" b="1" dirty="0" err="1" smtClean="0"/>
              <a:t>Bila</a:t>
            </a:r>
            <a:r>
              <a:rPr lang="en-US" sz="2000" b="1" dirty="0" smtClean="0"/>
              <a:t> </a:t>
            </a:r>
            <a:r>
              <a:rPr lang="en-US" sz="2000" b="1" dirty="0" err="1" smtClean="0"/>
              <a:t>hasil</a:t>
            </a:r>
            <a:r>
              <a:rPr lang="en-US" sz="2000" b="1" dirty="0" smtClean="0"/>
              <a:t> A1 </a:t>
            </a:r>
            <a:r>
              <a:rPr lang="en-US" sz="2000" b="1" dirty="0" err="1" smtClean="0"/>
              <a:t>Reaktif</a:t>
            </a:r>
            <a:r>
              <a:rPr lang="en-US" sz="2000" b="1" dirty="0" smtClean="0"/>
              <a:t> </a:t>
            </a:r>
            <a:r>
              <a:rPr lang="en-US" sz="2000" b="1" dirty="0" err="1" smtClean="0"/>
              <a:t>tetapi</a:t>
            </a:r>
            <a:r>
              <a:rPr lang="en-US" sz="2000" b="1" dirty="0" smtClean="0"/>
              <a:t> </a:t>
            </a:r>
            <a:r>
              <a:rPr lang="en-US" sz="2000" b="1" dirty="0" err="1" smtClean="0"/>
              <a:t>pada</a:t>
            </a:r>
            <a:r>
              <a:rPr lang="en-US" sz="2000" b="1" dirty="0" smtClean="0"/>
              <a:t> </a:t>
            </a:r>
            <a:r>
              <a:rPr lang="en-US" sz="2000" b="1" dirty="0" err="1" smtClean="0"/>
              <a:t>pengulangan</a:t>
            </a:r>
            <a:r>
              <a:rPr lang="en-US" sz="2000" b="1" dirty="0" smtClean="0"/>
              <a:t> </a:t>
            </a:r>
            <a:r>
              <a:rPr lang="en-US" sz="2000" b="1" dirty="0" err="1" smtClean="0"/>
              <a:t>hasil</a:t>
            </a:r>
            <a:r>
              <a:rPr lang="en-US" sz="2000" b="1" dirty="0" smtClean="0"/>
              <a:t> A1 Non </a:t>
            </a:r>
            <a:r>
              <a:rPr lang="en-US" sz="2000" b="1" dirty="0" err="1" smtClean="0"/>
              <a:t>Reaktif</a:t>
            </a:r>
            <a:r>
              <a:rPr lang="en-US" sz="2000" b="1" dirty="0" smtClean="0"/>
              <a:t> </a:t>
            </a:r>
            <a:r>
              <a:rPr lang="en-US" sz="2000" b="1" dirty="0" err="1" smtClean="0"/>
              <a:t>dan</a:t>
            </a:r>
            <a:r>
              <a:rPr lang="en-US" sz="2000" b="1" dirty="0" smtClean="0"/>
              <a:t> A2 Non </a:t>
            </a:r>
            <a:r>
              <a:rPr lang="en-US" sz="2000" b="1" dirty="0" err="1" smtClean="0"/>
              <a:t>Reaktif</a:t>
            </a:r>
            <a:endParaRPr lang="en-US" sz="2000" b="1" dirty="0" smtClean="0"/>
          </a:p>
          <a:p>
            <a:pPr lvl="1">
              <a:buFont typeface="Wingdings" charset="2"/>
              <a:buChar char="Ø"/>
            </a:pPr>
            <a:r>
              <a:rPr lang="en-US" sz="2000" b="1" dirty="0" err="1" smtClean="0"/>
              <a:t>Hasil</a:t>
            </a:r>
            <a:r>
              <a:rPr lang="en-US" sz="2000" b="1" dirty="0" smtClean="0"/>
              <a:t> </a:t>
            </a:r>
            <a:r>
              <a:rPr lang="en-US" sz="2000" b="1" dirty="0" err="1" smtClean="0"/>
              <a:t>inkonklusif</a:t>
            </a:r>
            <a:r>
              <a:rPr lang="en-US" sz="2000" b="1" dirty="0" smtClean="0"/>
              <a:t> </a:t>
            </a:r>
            <a:r>
              <a:rPr lang="en-US" sz="2000" b="1" dirty="0" err="1" smtClean="0"/>
              <a:t>pada</a:t>
            </a:r>
            <a:r>
              <a:rPr lang="en-US" sz="2000" b="1" dirty="0" smtClean="0"/>
              <a:t> </a:t>
            </a:r>
            <a:r>
              <a:rPr lang="en-US" sz="2000" b="1" dirty="0" err="1" smtClean="0"/>
              <a:t>pemeriksaan</a:t>
            </a:r>
            <a:r>
              <a:rPr lang="en-US" sz="2000" b="1" dirty="0" smtClean="0"/>
              <a:t> </a:t>
            </a:r>
            <a:r>
              <a:rPr lang="en-US" sz="2000" b="1" dirty="0" err="1" smtClean="0"/>
              <a:t>kedua</a:t>
            </a:r>
            <a:r>
              <a:rPr lang="en-US" sz="2000" b="1" dirty="0"/>
              <a:t> </a:t>
            </a:r>
            <a:r>
              <a:rPr lang="en-US" sz="2000" b="1" dirty="0" err="1" smtClean="0"/>
              <a:t>setelah</a:t>
            </a:r>
            <a:r>
              <a:rPr lang="en-US" sz="2000" b="1" dirty="0" smtClean="0"/>
              <a:t> minimal </a:t>
            </a:r>
            <a:r>
              <a:rPr lang="en-US" sz="2000" b="1" dirty="0" err="1" smtClean="0"/>
              <a:t>tes</a:t>
            </a:r>
            <a:r>
              <a:rPr lang="en-US" sz="2000" b="1" dirty="0" smtClean="0"/>
              <a:t> HIV 14 </a:t>
            </a:r>
            <a:r>
              <a:rPr lang="en-US" sz="2000" b="1" dirty="0" err="1" smtClean="0"/>
              <a:t>hari</a:t>
            </a:r>
            <a:r>
              <a:rPr lang="en-US" sz="2000" b="1" dirty="0" smtClean="0"/>
              <a:t> yang </a:t>
            </a:r>
            <a:r>
              <a:rPr lang="en-US" sz="2000" b="1" dirty="0" err="1" smtClean="0"/>
              <a:t>lalu</a:t>
            </a:r>
            <a:r>
              <a:rPr lang="en-US" sz="2000" b="1" dirty="0" smtClean="0"/>
              <a:t> </a:t>
            </a:r>
            <a:r>
              <a:rPr lang="en-US" sz="2000" b="1" dirty="0" err="1" smtClean="0"/>
              <a:t>dengan</a:t>
            </a:r>
            <a:r>
              <a:rPr lang="en-US" sz="2000" b="1" dirty="0" smtClean="0"/>
              <a:t> </a:t>
            </a:r>
            <a:r>
              <a:rPr lang="en-US" sz="2000" b="1" dirty="0" err="1" smtClean="0"/>
              <a:t>hasil</a:t>
            </a:r>
            <a:r>
              <a:rPr lang="en-US" sz="2000" b="1" dirty="0" smtClean="0"/>
              <a:t> </a:t>
            </a:r>
            <a:r>
              <a:rPr lang="en-US" sz="2000" b="1" dirty="0" err="1" smtClean="0"/>
              <a:t>inkonklusif</a:t>
            </a:r>
            <a:r>
              <a:rPr lang="en-US" sz="2000" b="1" dirty="0" smtClean="0"/>
              <a:t> </a:t>
            </a:r>
            <a:r>
              <a:rPr lang="en-US" sz="2000" b="1" dirty="0" err="1" smtClean="0"/>
              <a:t>juga</a:t>
            </a:r>
            <a:r>
              <a:rPr lang="en-US" sz="2000" b="1" dirty="0" smtClean="0"/>
              <a:t>.</a:t>
            </a:r>
            <a:endParaRPr lang="en-US" sz="2000" b="1" dirty="0"/>
          </a:p>
        </p:txBody>
      </p:sp>
    </p:spTree>
    <p:extLst>
      <p:ext uri="{BB962C8B-B14F-4D97-AF65-F5344CB8AC3E}">
        <p14:creationId xmlns:p14="http://schemas.microsoft.com/office/powerpoint/2010/main" val="33630481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862060" y="1"/>
            <a:ext cx="10514061" cy="991721"/>
          </a:xfrm>
        </p:spPr>
        <p:txBody>
          <a:bodyPr/>
          <a:lstStyle/>
          <a:p>
            <a:r>
              <a:rPr lang="en-US" altLang="en-US" dirty="0" err="1" smtClean="0"/>
              <a:t>Tindak</a:t>
            </a:r>
            <a:r>
              <a:rPr lang="en-US" altLang="en-US" dirty="0" smtClean="0"/>
              <a:t> </a:t>
            </a:r>
            <a:r>
              <a:rPr lang="en-US" altLang="en-US" dirty="0" err="1" smtClean="0"/>
              <a:t>Lanjut</a:t>
            </a:r>
            <a:r>
              <a:rPr lang="id-ID" altLang="en-US" dirty="0" smtClean="0"/>
              <a:t> Pasca Tes</a:t>
            </a:r>
            <a:endParaRPr lang="en-US" altLang="en-US" dirty="0" smtClean="0"/>
          </a:p>
        </p:txBody>
      </p:sp>
      <p:pic>
        <p:nvPicPr>
          <p:cNvPr id="12291"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0910" y="1099578"/>
            <a:ext cx="11499273" cy="5649165"/>
          </a:xfrm>
          <a:solidFill>
            <a:srgbClr val="FFC000"/>
          </a:solidFill>
        </p:spPr>
      </p:pic>
      <p:sp>
        <p:nvSpPr>
          <p:cNvPr id="2" name="Rectangle 1"/>
          <p:cNvSpPr/>
          <p:nvPr/>
        </p:nvSpPr>
        <p:spPr>
          <a:xfrm>
            <a:off x="9478851" y="1687133"/>
            <a:ext cx="2240924" cy="5022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Paket   untuk pasien Positif</a:t>
            </a:r>
            <a:endParaRPr lang="id-ID" dirty="0"/>
          </a:p>
        </p:txBody>
      </p:sp>
      <p:sp>
        <p:nvSpPr>
          <p:cNvPr id="5" name="Rectangle 4"/>
          <p:cNvSpPr/>
          <p:nvPr/>
        </p:nvSpPr>
        <p:spPr>
          <a:xfrm>
            <a:off x="332705" y="1687133"/>
            <a:ext cx="2240924" cy="6546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Paket   untuk pasien Negatif</a:t>
            </a:r>
            <a:endParaRPr lang="id-ID" dirty="0"/>
          </a:p>
        </p:txBody>
      </p:sp>
    </p:spTree>
    <p:extLst>
      <p:ext uri="{BB962C8B-B14F-4D97-AF65-F5344CB8AC3E}">
        <p14:creationId xmlns:p14="http://schemas.microsoft.com/office/powerpoint/2010/main" val="14121097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30"/>
          <p:cNvSpPr txBox="1"/>
          <p:nvPr/>
        </p:nvSpPr>
        <p:spPr>
          <a:xfrm>
            <a:off x="2424140" y="2687638"/>
            <a:ext cx="2780632" cy="381634"/>
          </a:xfrm>
          <a:prstGeom prst="rect">
            <a:avLst/>
          </a:prstGeom>
          <a:solidFill>
            <a:srgbClr val="FFC000"/>
          </a:solidFill>
          <a:ln w="19050" cap="rnd">
            <a:solidFill>
              <a:prstClr val="black"/>
            </a:solidFill>
            <a:round/>
          </a:ln>
          <a:effectLst>
            <a:outerShdw blurRad="50800" dist="38100" dir="5400000" algn="t"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400" dirty="0" err="1">
                <a:effectLst/>
                <a:ea typeface="ＭＳ 明朝"/>
                <a:cs typeface="Times New Roman"/>
              </a:rPr>
              <a:t>Positif</a:t>
            </a:r>
            <a:endParaRPr lang="en-US" sz="1400" dirty="0">
              <a:effectLst/>
              <a:ea typeface="ＭＳ 明朝"/>
              <a:cs typeface="Times New Roman"/>
            </a:endParaRPr>
          </a:p>
        </p:txBody>
      </p:sp>
      <p:sp>
        <p:nvSpPr>
          <p:cNvPr id="3" name="Text Box 331"/>
          <p:cNvSpPr txBox="1"/>
          <p:nvPr/>
        </p:nvSpPr>
        <p:spPr>
          <a:xfrm>
            <a:off x="6557855" y="2687638"/>
            <a:ext cx="2112647" cy="381635"/>
          </a:xfrm>
          <a:prstGeom prst="rect">
            <a:avLst/>
          </a:prstGeom>
          <a:solidFill>
            <a:srgbClr val="FFC000"/>
          </a:solidFill>
          <a:ln w="19050" cap="rnd">
            <a:solidFill>
              <a:prstClr val="black"/>
            </a:solidFill>
            <a:round/>
          </a:ln>
          <a:effectLst>
            <a:outerShdw blurRad="50800" dist="38100" dir="5400000" algn="t"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200" dirty="0" err="1">
                <a:effectLst/>
                <a:ea typeface="ＭＳ 明朝"/>
                <a:cs typeface="Times New Roman"/>
              </a:rPr>
              <a:t>Negatif</a:t>
            </a:r>
            <a:endParaRPr lang="en-US" sz="1200" dirty="0">
              <a:effectLst/>
              <a:ea typeface="ＭＳ 明朝"/>
              <a:cs typeface="Times New Roman"/>
            </a:endParaRPr>
          </a:p>
        </p:txBody>
      </p:sp>
      <p:sp>
        <p:nvSpPr>
          <p:cNvPr id="4" name="Text Box 332"/>
          <p:cNvSpPr txBox="1"/>
          <p:nvPr/>
        </p:nvSpPr>
        <p:spPr>
          <a:xfrm>
            <a:off x="2424142" y="3368571"/>
            <a:ext cx="2780631" cy="426085"/>
          </a:xfrm>
          <a:prstGeom prst="rect">
            <a:avLst/>
          </a:prstGeom>
          <a:solidFill>
            <a:srgbClr val="FFC000"/>
          </a:solidFill>
          <a:ln w="19050" cap="rnd">
            <a:solidFill>
              <a:prstClr val="black"/>
            </a:solidFill>
            <a:round/>
          </a:ln>
          <a:effectLst>
            <a:outerShdw blurRad="50800" dist="38100" dir="5400000" algn="t"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0"/>
              </a:spcAft>
            </a:pPr>
            <a:r>
              <a:rPr lang="en-US" sz="1400" dirty="0" err="1">
                <a:effectLst/>
                <a:ea typeface="ＭＳ 明朝"/>
                <a:cs typeface="Times New Roman"/>
              </a:rPr>
              <a:t>Kemungkinan</a:t>
            </a:r>
            <a:r>
              <a:rPr lang="en-US" sz="1400" dirty="0">
                <a:effectLst/>
                <a:ea typeface="ＭＳ 明朝"/>
                <a:cs typeface="Times New Roman"/>
              </a:rPr>
              <a:t> </a:t>
            </a:r>
            <a:r>
              <a:rPr lang="en-US" sz="1400" dirty="0" err="1">
                <a:effectLst/>
                <a:ea typeface="ＭＳ 明朝"/>
                <a:cs typeface="Times New Roman"/>
              </a:rPr>
              <a:t>terinfeksi</a:t>
            </a:r>
            <a:r>
              <a:rPr lang="en-US" sz="1400" dirty="0">
                <a:effectLst/>
                <a:ea typeface="ＭＳ 明朝"/>
                <a:cs typeface="Times New Roman"/>
              </a:rPr>
              <a:t> HIV</a:t>
            </a:r>
          </a:p>
        </p:txBody>
      </p:sp>
      <p:sp>
        <p:nvSpPr>
          <p:cNvPr id="5" name="Text Box 333"/>
          <p:cNvSpPr txBox="1"/>
          <p:nvPr/>
        </p:nvSpPr>
        <p:spPr>
          <a:xfrm>
            <a:off x="5299262" y="3415982"/>
            <a:ext cx="2020788" cy="378674"/>
          </a:xfrm>
          <a:prstGeom prst="rect">
            <a:avLst/>
          </a:prstGeom>
          <a:solidFill>
            <a:srgbClr val="FFC000"/>
          </a:solidFill>
          <a:ln w="19050" cap="rnd">
            <a:solidFill>
              <a:prstClr val="black"/>
            </a:solidFill>
            <a:round/>
          </a:ln>
          <a:effectLst>
            <a:outerShdw blurRad="50800" dist="38100" dir="5400000" algn="t"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0"/>
              </a:spcAft>
            </a:pPr>
            <a:r>
              <a:rPr lang="en-US" sz="1400" dirty="0" err="1">
                <a:effectLst/>
                <a:ea typeface="ＭＳ 明朝"/>
                <a:cs typeface="Times New Roman"/>
              </a:rPr>
              <a:t>Tidak</a:t>
            </a:r>
            <a:r>
              <a:rPr lang="en-US" sz="1400" dirty="0">
                <a:effectLst/>
                <a:ea typeface="ＭＳ 明朝"/>
                <a:cs typeface="Times New Roman"/>
              </a:rPr>
              <a:t> </a:t>
            </a:r>
            <a:r>
              <a:rPr lang="en-US" sz="1400" dirty="0" err="1">
                <a:effectLst/>
                <a:ea typeface="ＭＳ 明朝"/>
                <a:cs typeface="Times New Roman"/>
              </a:rPr>
              <a:t>mendapat</a:t>
            </a:r>
            <a:r>
              <a:rPr lang="en-US" sz="1400" dirty="0">
                <a:effectLst/>
                <a:ea typeface="ＭＳ 明朝"/>
                <a:cs typeface="Times New Roman"/>
              </a:rPr>
              <a:t> ASI</a:t>
            </a:r>
          </a:p>
        </p:txBody>
      </p:sp>
      <p:sp>
        <p:nvSpPr>
          <p:cNvPr id="6" name="Text Box 334"/>
          <p:cNvSpPr txBox="1"/>
          <p:nvPr/>
        </p:nvSpPr>
        <p:spPr>
          <a:xfrm>
            <a:off x="7582052" y="3415982"/>
            <a:ext cx="2417525" cy="378674"/>
          </a:xfrm>
          <a:prstGeom prst="rect">
            <a:avLst/>
          </a:prstGeom>
          <a:solidFill>
            <a:srgbClr val="FFC000"/>
          </a:solidFill>
          <a:ln w="19050" cap="rnd">
            <a:solidFill>
              <a:prstClr val="black"/>
            </a:solidFill>
            <a:round/>
          </a:ln>
          <a:effectLst>
            <a:outerShdw blurRad="50800" dist="38100" dir="5400000" algn="t"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0"/>
              </a:spcAft>
            </a:pPr>
            <a:r>
              <a:rPr lang="en-US" sz="1400" dirty="0" err="1">
                <a:effectLst/>
                <a:ea typeface="ＭＳ 明朝"/>
                <a:cs typeface="Times New Roman"/>
              </a:rPr>
              <a:t>Mendapat</a:t>
            </a:r>
            <a:r>
              <a:rPr lang="en-US" sz="1400" dirty="0">
                <a:effectLst/>
                <a:ea typeface="ＭＳ 明朝"/>
                <a:cs typeface="Times New Roman"/>
              </a:rPr>
              <a:t> ASI</a:t>
            </a:r>
          </a:p>
        </p:txBody>
      </p:sp>
      <p:grpSp>
        <p:nvGrpSpPr>
          <p:cNvPr id="7" name="Group 6"/>
          <p:cNvGrpSpPr/>
          <p:nvPr/>
        </p:nvGrpSpPr>
        <p:grpSpPr>
          <a:xfrm>
            <a:off x="4138653" y="855579"/>
            <a:ext cx="3751519" cy="1435198"/>
            <a:chOff x="282350" y="-553468"/>
            <a:chExt cx="2813639" cy="1435234"/>
          </a:xfrm>
          <a:solidFill>
            <a:srgbClr val="FFC000"/>
          </a:solidFill>
        </p:grpSpPr>
        <p:cxnSp>
          <p:nvCxnSpPr>
            <p:cNvPr id="22" name="Straight Arrow Connector 21"/>
            <p:cNvCxnSpPr/>
            <p:nvPr/>
          </p:nvCxnSpPr>
          <p:spPr>
            <a:xfrm>
              <a:off x="1689170" y="38735"/>
              <a:ext cx="0" cy="170815"/>
            </a:xfrm>
            <a:prstGeom prst="straightConnector1">
              <a:avLst/>
            </a:prstGeom>
            <a:grpFill/>
            <a:ln w="19050">
              <a:tailEnd type="triangle"/>
            </a:ln>
          </p:spPr>
          <p:style>
            <a:lnRef idx="1">
              <a:schemeClr val="accent1"/>
            </a:lnRef>
            <a:fillRef idx="0">
              <a:schemeClr val="accent1"/>
            </a:fillRef>
            <a:effectRef idx="0">
              <a:schemeClr val="accent1"/>
            </a:effectRef>
            <a:fontRef idx="minor">
              <a:schemeClr val="tx1"/>
            </a:fontRef>
          </p:style>
        </p:cxnSp>
        <p:sp>
          <p:nvSpPr>
            <p:cNvPr id="23" name="Text Box 340"/>
            <p:cNvSpPr txBox="1"/>
            <p:nvPr/>
          </p:nvSpPr>
          <p:spPr>
            <a:xfrm>
              <a:off x="282350" y="-553468"/>
              <a:ext cx="2813639" cy="545572"/>
            </a:xfrm>
            <a:prstGeom prst="rect">
              <a:avLst/>
            </a:prstGeom>
            <a:grpFill/>
            <a:ln w="19050" cap="rnd">
              <a:solidFill>
                <a:prstClr val="black"/>
              </a:solidFill>
              <a:round/>
            </a:ln>
            <a:effectLst>
              <a:outerShdw blurRad="50800" dist="38100" dir="5400000" algn="t"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600" dirty="0" err="1" smtClean="0">
                  <a:ea typeface="ＭＳ 明朝"/>
                  <a:cs typeface="Times New Roman"/>
                </a:rPr>
                <a:t>Bayi</a:t>
              </a:r>
              <a:r>
                <a:rPr lang="en-US" sz="1600" dirty="0" smtClean="0">
                  <a:effectLst/>
                  <a:ea typeface="ＭＳ 明朝"/>
                  <a:cs typeface="Times New Roman"/>
                </a:rPr>
                <a:t> </a:t>
              </a:r>
              <a:r>
                <a:rPr lang="en-US" sz="1600" dirty="0" err="1" smtClean="0">
                  <a:effectLst/>
                  <a:ea typeface="ＭＳ 明朝"/>
                  <a:cs typeface="Times New Roman"/>
                </a:rPr>
                <a:t>terpajan</a:t>
              </a:r>
              <a:r>
                <a:rPr lang="en-US" sz="1600" dirty="0" smtClean="0">
                  <a:effectLst/>
                  <a:ea typeface="ＭＳ 明朝"/>
                  <a:cs typeface="Times New Roman"/>
                </a:rPr>
                <a:t> </a:t>
              </a:r>
              <a:r>
                <a:rPr lang="en-US" sz="1600" dirty="0" err="1" smtClean="0">
                  <a:effectLst/>
                  <a:ea typeface="ＭＳ 明朝"/>
                  <a:cs typeface="Times New Roman"/>
                </a:rPr>
                <a:t>atau</a:t>
              </a:r>
              <a:r>
                <a:rPr lang="en-US" sz="1600" dirty="0" smtClean="0">
                  <a:effectLst/>
                  <a:ea typeface="ＭＳ 明朝"/>
                  <a:cs typeface="Times New Roman"/>
                </a:rPr>
                <a:t> </a:t>
              </a:r>
              <a:r>
                <a:rPr lang="en-US" sz="1600" dirty="0" err="1">
                  <a:ea typeface="ＭＳ 明朝"/>
                  <a:cs typeface="Times New Roman"/>
                </a:rPr>
                <a:t>d</a:t>
              </a:r>
              <a:r>
                <a:rPr lang="en-US" sz="1600" dirty="0" err="1" smtClean="0">
                  <a:effectLst/>
                  <a:ea typeface="ＭＳ 明朝"/>
                  <a:cs typeface="Times New Roman"/>
                </a:rPr>
                <a:t>iduga</a:t>
              </a:r>
              <a:r>
                <a:rPr lang="en-US" sz="1600" dirty="0" smtClean="0">
                  <a:effectLst/>
                  <a:ea typeface="ＭＳ 明朝"/>
                  <a:cs typeface="Times New Roman"/>
                </a:rPr>
                <a:t> </a:t>
              </a:r>
              <a:r>
                <a:rPr lang="en-US" sz="1600" dirty="0" err="1" smtClean="0">
                  <a:effectLst/>
                  <a:ea typeface="ＭＳ 明朝"/>
                  <a:cs typeface="Times New Roman"/>
                </a:rPr>
                <a:t>terpajan</a:t>
              </a:r>
              <a:r>
                <a:rPr lang="en-US" sz="1600" dirty="0" smtClean="0">
                  <a:effectLst/>
                  <a:ea typeface="ＭＳ 明朝"/>
                  <a:cs typeface="Times New Roman"/>
                </a:rPr>
                <a:t>  </a:t>
              </a:r>
              <a:r>
                <a:rPr lang="en-US" sz="1600" dirty="0">
                  <a:effectLst/>
                  <a:ea typeface="ＭＳ 明朝"/>
                  <a:cs typeface="Times New Roman"/>
                </a:rPr>
                <a:t>HIV </a:t>
              </a:r>
              <a:r>
                <a:rPr lang="en-US" sz="1600" dirty="0" err="1" smtClean="0">
                  <a:effectLst/>
                  <a:ea typeface="ＭＳ 明朝"/>
                  <a:cs typeface="Times New Roman"/>
                </a:rPr>
                <a:t>usia</a:t>
              </a:r>
              <a:r>
                <a:rPr lang="en-US" sz="1600" dirty="0" smtClean="0">
                  <a:effectLst/>
                  <a:ea typeface="ＭＳ 明朝"/>
                  <a:cs typeface="Times New Roman"/>
                </a:rPr>
                <a:t>  &lt; 18 </a:t>
              </a:r>
              <a:r>
                <a:rPr lang="en-US" sz="1600" dirty="0" err="1" smtClean="0">
                  <a:effectLst/>
                  <a:ea typeface="ＭＳ 明朝"/>
                  <a:cs typeface="Times New Roman"/>
                </a:rPr>
                <a:t>bulan</a:t>
              </a:r>
              <a:endParaRPr lang="en-US" sz="1600" dirty="0" smtClean="0">
                <a:effectLst/>
                <a:ea typeface="ＭＳ 明朝"/>
                <a:cs typeface="Times New Roman"/>
              </a:endParaRPr>
            </a:p>
          </p:txBody>
        </p:sp>
        <p:sp>
          <p:nvSpPr>
            <p:cNvPr id="24" name="Text Box 341"/>
            <p:cNvSpPr txBox="1"/>
            <p:nvPr/>
          </p:nvSpPr>
          <p:spPr>
            <a:xfrm>
              <a:off x="767059" y="209550"/>
              <a:ext cx="1875790" cy="672216"/>
            </a:xfrm>
            <a:prstGeom prst="rect">
              <a:avLst/>
            </a:prstGeom>
            <a:grpFill/>
            <a:ln w="19050" cap="rnd">
              <a:solidFill>
                <a:prstClr val="black"/>
              </a:solidFill>
              <a:round/>
            </a:ln>
            <a:effectLst>
              <a:outerShdw blurRad="50800" dist="38100" dir="5400000" algn="t"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en-US" sz="1400" dirty="0" err="1">
                  <a:effectLst/>
                  <a:ea typeface="ＭＳ 明朝"/>
                  <a:cs typeface="Times New Roman"/>
                </a:rPr>
                <a:t>Uji</a:t>
              </a:r>
              <a:r>
                <a:rPr lang="en-US" sz="1400" dirty="0">
                  <a:effectLst/>
                  <a:ea typeface="ＭＳ 明朝"/>
                  <a:cs typeface="Times New Roman"/>
                </a:rPr>
                <a:t> </a:t>
              </a:r>
              <a:r>
                <a:rPr lang="en-US" sz="1400" dirty="0" err="1" smtClean="0">
                  <a:effectLst/>
                  <a:ea typeface="ＭＳ 明朝"/>
                  <a:cs typeface="Times New Roman"/>
                </a:rPr>
                <a:t>virologi</a:t>
              </a:r>
              <a:r>
                <a:rPr lang="en-US" sz="1400" dirty="0" smtClean="0">
                  <a:effectLst/>
                  <a:ea typeface="ＭＳ 明朝"/>
                  <a:cs typeface="Times New Roman"/>
                </a:rPr>
                <a:t> </a:t>
              </a:r>
            </a:p>
            <a:p>
              <a:pPr algn="ctr">
                <a:lnSpc>
                  <a:spcPct val="115000"/>
                </a:lnSpc>
                <a:spcAft>
                  <a:spcPts val="1000"/>
                </a:spcAft>
              </a:pPr>
              <a:r>
                <a:rPr lang="en-US" sz="1400" dirty="0" err="1" smtClean="0">
                  <a:ea typeface="ＭＳ 明朝"/>
                  <a:cs typeface="Times New Roman"/>
                </a:rPr>
                <a:t>Usia</a:t>
              </a:r>
              <a:r>
                <a:rPr lang="en-US" sz="1400" dirty="0" smtClean="0">
                  <a:ea typeface="ＭＳ 明朝"/>
                  <a:cs typeface="Times New Roman"/>
                </a:rPr>
                <a:t>  6-8 </a:t>
              </a:r>
              <a:r>
                <a:rPr lang="en-US" sz="1400" dirty="0" err="1" smtClean="0">
                  <a:ea typeface="ＭＳ 明朝"/>
                  <a:cs typeface="Times New Roman"/>
                </a:rPr>
                <a:t>minggu</a:t>
              </a:r>
              <a:endParaRPr lang="en-US" sz="1400" dirty="0">
                <a:effectLst/>
                <a:ea typeface="ＭＳ 明朝"/>
                <a:cs typeface="Times New Roman"/>
              </a:endParaRPr>
            </a:p>
          </p:txBody>
        </p:sp>
      </p:grpSp>
      <p:grpSp>
        <p:nvGrpSpPr>
          <p:cNvPr id="8" name="Group 7"/>
          <p:cNvGrpSpPr/>
          <p:nvPr/>
        </p:nvGrpSpPr>
        <p:grpSpPr>
          <a:xfrm>
            <a:off x="6557855" y="3203932"/>
            <a:ext cx="2148919" cy="299299"/>
            <a:chOff x="0" y="0"/>
            <a:chExt cx="2764019" cy="146054"/>
          </a:xfrm>
        </p:grpSpPr>
        <p:cxnSp>
          <p:nvCxnSpPr>
            <p:cNvPr id="19" name="Straight Arrow Connector 18"/>
            <p:cNvCxnSpPr/>
            <p:nvPr/>
          </p:nvCxnSpPr>
          <p:spPr>
            <a:xfrm flipH="1">
              <a:off x="0" y="0"/>
              <a:ext cx="7397" cy="138739"/>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0" y="0"/>
              <a:ext cx="2764019" cy="2"/>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a:off x="2750515" y="7315"/>
              <a:ext cx="7397" cy="138739"/>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grpSp>
      <p:cxnSp>
        <p:nvCxnSpPr>
          <p:cNvPr id="9" name="Straight Arrow Connector 8"/>
          <p:cNvCxnSpPr/>
          <p:nvPr/>
        </p:nvCxnSpPr>
        <p:spPr>
          <a:xfrm>
            <a:off x="3915137" y="3069273"/>
            <a:ext cx="0" cy="299299"/>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3" idx="2"/>
          </p:cNvCxnSpPr>
          <p:nvPr/>
        </p:nvCxnSpPr>
        <p:spPr>
          <a:xfrm flipH="1">
            <a:off x="7611088" y="3069272"/>
            <a:ext cx="3091" cy="181676"/>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1" name="Text Box 419"/>
          <p:cNvSpPr txBox="1"/>
          <p:nvPr/>
        </p:nvSpPr>
        <p:spPr>
          <a:xfrm>
            <a:off x="5299262" y="4187407"/>
            <a:ext cx="2020788" cy="411331"/>
          </a:xfrm>
          <a:prstGeom prst="rect">
            <a:avLst/>
          </a:prstGeom>
          <a:solidFill>
            <a:srgbClr val="FFC000"/>
          </a:solidFill>
          <a:ln w="19050" cap="rnd">
            <a:solidFill>
              <a:prstClr val="black"/>
            </a:solidFill>
            <a:round/>
          </a:ln>
          <a:effectLst>
            <a:outerShdw blurRad="50800" dist="38100" dir="5400000" algn="t"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0"/>
              </a:spcAft>
            </a:pPr>
            <a:r>
              <a:rPr lang="en-US" sz="1400" dirty="0" err="1">
                <a:effectLst/>
                <a:ea typeface="ＭＳ 明朝"/>
                <a:cs typeface="Times New Roman"/>
              </a:rPr>
              <a:t>Tidak</a:t>
            </a:r>
            <a:r>
              <a:rPr lang="en-US" sz="1400" dirty="0">
                <a:effectLst/>
                <a:ea typeface="ＭＳ 明朝"/>
                <a:cs typeface="Times New Roman"/>
              </a:rPr>
              <a:t> </a:t>
            </a:r>
            <a:r>
              <a:rPr lang="en-US" sz="1400" dirty="0" err="1">
                <a:effectLst/>
                <a:ea typeface="ＭＳ 明朝"/>
                <a:cs typeface="Times New Roman"/>
              </a:rPr>
              <a:t>terinfeksi</a:t>
            </a:r>
            <a:r>
              <a:rPr lang="en-US" sz="1400" dirty="0">
                <a:effectLst/>
                <a:ea typeface="ＭＳ 明朝"/>
                <a:cs typeface="Times New Roman"/>
              </a:rPr>
              <a:t> HIV</a:t>
            </a:r>
          </a:p>
        </p:txBody>
      </p:sp>
      <p:sp>
        <p:nvSpPr>
          <p:cNvPr id="12" name="Text Box 420"/>
          <p:cNvSpPr txBox="1"/>
          <p:nvPr/>
        </p:nvSpPr>
        <p:spPr>
          <a:xfrm>
            <a:off x="7611089" y="4027068"/>
            <a:ext cx="2388489" cy="841317"/>
          </a:xfrm>
          <a:prstGeom prst="rect">
            <a:avLst/>
          </a:prstGeom>
          <a:solidFill>
            <a:srgbClr val="FFC000"/>
          </a:solidFill>
          <a:ln w="19050" cap="rnd">
            <a:solidFill>
              <a:prstClr val="black"/>
            </a:solidFill>
            <a:round/>
          </a:ln>
          <a:effectLst>
            <a:outerShdw blurRad="50800" dist="38100" dir="5400000" algn="t"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0"/>
              </a:spcAft>
            </a:pPr>
            <a:r>
              <a:rPr lang="en-US" sz="1400" dirty="0" err="1">
                <a:effectLst/>
                <a:ea typeface="ＭＳ 明朝"/>
                <a:cs typeface="Times New Roman"/>
              </a:rPr>
              <a:t>Bayi</a:t>
            </a:r>
            <a:r>
              <a:rPr lang="en-US" sz="1400" dirty="0">
                <a:effectLst/>
                <a:ea typeface="ＭＳ 明朝"/>
                <a:cs typeface="Times New Roman"/>
              </a:rPr>
              <a:t> </a:t>
            </a:r>
            <a:r>
              <a:rPr lang="en-US" sz="1400" dirty="0" err="1">
                <a:effectLst/>
                <a:ea typeface="ＭＳ 明朝"/>
                <a:cs typeface="Times New Roman"/>
              </a:rPr>
              <a:t>atau</a:t>
            </a:r>
            <a:r>
              <a:rPr lang="en-US" sz="1400" dirty="0">
                <a:effectLst/>
                <a:ea typeface="ＭＳ 明朝"/>
                <a:cs typeface="Times New Roman"/>
              </a:rPr>
              <a:t> </a:t>
            </a:r>
            <a:r>
              <a:rPr lang="en-US" sz="1400" dirty="0" err="1">
                <a:effectLst/>
                <a:ea typeface="ＭＳ 明朝"/>
                <a:cs typeface="Times New Roman"/>
              </a:rPr>
              <a:t>anak</a:t>
            </a:r>
            <a:r>
              <a:rPr lang="en-US" sz="1400" dirty="0">
                <a:effectLst/>
                <a:ea typeface="ＭＳ 明朝"/>
                <a:cs typeface="Times New Roman"/>
              </a:rPr>
              <a:t> </a:t>
            </a:r>
            <a:r>
              <a:rPr lang="en-US" sz="1400" dirty="0" err="1">
                <a:effectLst/>
                <a:ea typeface="ＭＳ 明朝"/>
                <a:cs typeface="Times New Roman"/>
              </a:rPr>
              <a:t>berisiko</a:t>
            </a:r>
            <a:r>
              <a:rPr lang="en-US" sz="1400" dirty="0">
                <a:effectLst/>
                <a:ea typeface="ＭＳ 明朝"/>
                <a:cs typeface="Times New Roman"/>
              </a:rPr>
              <a:t> </a:t>
            </a:r>
            <a:r>
              <a:rPr lang="en-US" sz="1400" dirty="0" err="1">
                <a:effectLst/>
                <a:ea typeface="ＭＳ 明朝"/>
                <a:cs typeface="Times New Roman"/>
              </a:rPr>
              <a:t>terinfeksi</a:t>
            </a:r>
            <a:r>
              <a:rPr lang="en-US" sz="1400" dirty="0">
                <a:effectLst/>
                <a:ea typeface="ＭＳ 明朝"/>
                <a:cs typeface="Times New Roman"/>
              </a:rPr>
              <a:t> HIV </a:t>
            </a:r>
            <a:r>
              <a:rPr lang="en-US" sz="1400" dirty="0" err="1">
                <a:effectLst/>
                <a:ea typeface="ＭＳ 明朝"/>
                <a:cs typeface="Times New Roman"/>
              </a:rPr>
              <a:t>selama</a:t>
            </a:r>
            <a:r>
              <a:rPr lang="en-US" sz="1400" dirty="0">
                <a:effectLst/>
                <a:ea typeface="ＭＳ 明朝"/>
                <a:cs typeface="Times New Roman"/>
              </a:rPr>
              <a:t> </a:t>
            </a:r>
            <a:r>
              <a:rPr lang="en-US" sz="1400" dirty="0" err="1">
                <a:effectLst/>
                <a:ea typeface="ＭＳ 明朝"/>
                <a:cs typeface="Times New Roman"/>
              </a:rPr>
              <a:t>belum</a:t>
            </a:r>
            <a:r>
              <a:rPr lang="en-US" sz="1400" dirty="0">
                <a:effectLst/>
                <a:ea typeface="ＭＳ 明朝"/>
                <a:cs typeface="Times New Roman"/>
              </a:rPr>
              <a:t> </a:t>
            </a:r>
            <a:r>
              <a:rPr lang="en-US" sz="1400" dirty="0" err="1">
                <a:effectLst/>
                <a:ea typeface="ＭＳ 明朝"/>
                <a:cs typeface="Times New Roman"/>
              </a:rPr>
              <a:t>berhenti</a:t>
            </a:r>
            <a:r>
              <a:rPr lang="en-US" sz="1400" dirty="0">
                <a:effectLst/>
                <a:ea typeface="ＭＳ 明朝"/>
                <a:cs typeface="Times New Roman"/>
              </a:rPr>
              <a:t> ASI</a:t>
            </a:r>
          </a:p>
        </p:txBody>
      </p:sp>
      <p:sp>
        <p:nvSpPr>
          <p:cNvPr id="13" name="Text Box 421"/>
          <p:cNvSpPr txBox="1"/>
          <p:nvPr/>
        </p:nvSpPr>
        <p:spPr>
          <a:xfrm>
            <a:off x="7591940" y="5081109"/>
            <a:ext cx="2407637" cy="841102"/>
          </a:xfrm>
          <a:prstGeom prst="rect">
            <a:avLst/>
          </a:prstGeom>
          <a:solidFill>
            <a:srgbClr val="FFC000"/>
          </a:solidFill>
          <a:ln w="19050" cap="rnd">
            <a:solidFill>
              <a:prstClr val="black"/>
            </a:solidFill>
            <a:round/>
          </a:ln>
          <a:effectLst>
            <a:outerShdw blurRad="50800" dist="38100" dir="5400000" algn="t"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0"/>
              </a:spcAft>
            </a:pPr>
            <a:r>
              <a:rPr lang="en-US" sz="1400" dirty="0" err="1">
                <a:effectLst/>
                <a:ea typeface="ＭＳ 明朝"/>
                <a:cs typeface="Times New Roman"/>
              </a:rPr>
              <a:t>Ulangi</a:t>
            </a:r>
            <a:r>
              <a:rPr lang="en-US" sz="1400" dirty="0">
                <a:effectLst/>
                <a:ea typeface="ＭＳ 明朝"/>
                <a:cs typeface="Times New Roman"/>
              </a:rPr>
              <a:t> </a:t>
            </a:r>
            <a:r>
              <a:rPr lang="en-US" sz="1400" dirty="0" err="1">
                <a:effectLst/>
                <a:ea typeface="ＭＳ 明朝"/>
                <a:cs typeface="Times New Roman"/>
              </a:rPr>
              <a:t>uji</a:t>
            </a:r>
            <a:r>
              <a:rPr lang="en-US" sz="1400" dirty="0">
                <a:effectLst/>
                <a:ea typeface="ＭＳ 明朝"/>
                <a:cs typeface="Times New Roman"/>
              </a:rPr>
              <a:t> </a:t>
            </a:r>
            <a:r>
              <a:rPr lang="en-US" sz="1400" dirty="0" err="1" smtClean="0">
                <a:effectLst/>
                <a:ea typeface="ＭＳ 明朝"/>
                <a:cs typeface="Times New Roman"/>
              </a:rPr>
              <a:t>virologi</a:t>
            </a:r>
            <a:r>
              <a:rPr lang="en-US" sz="1400" dirty="0" smtClean="0">
                <a:effectLst/>
                <a:ea typeface="ＭＳ 明朝"/>
                <a:cs typeface="Times New Roman"/>
              </a:rPr>
              <a:t> </a:t>
            </a:r>
            <a:r>
              <a:rPr lang="en-US" sz="1400" dirty="0" err="1">
                <a:effectLst/>
                <a:ea typeface="ＭＳ 明朝"/>
                <a:cs typeface="Times New Roman"/>
              </a:rPr>
              <a:t>setelah</a:t>
            </a:r>
            <a:r>
              <a:rPr lang="en-US" sz="1400" dirty="0">
                <a:effectLst/>
                <a:ea typeface="ＭＳ 明朝"/>
                <a:cs typeface="Times New Roman"/>
              </a:rPr>
              <a:t> </a:t>
            </a:r>
            <a:r>
              <a:rPr lang="en-US" sz="1400" dirty="0" err="1">
                <a:effectLst/>
                <a:ea typeface="ＭＳ 明朝"/>
                <a:cs typeface="Times New Roman"/>
              </a:rPr>
              <a:t>berhenti</a:t>
            </a:r>
            <a:r>
              <a:rPr lang="en-US" sz="1400" dirty="0">
                <a:effectLst/>
                <a:ea typeface="ＭＳ 明朝"/>
                <a:cs typeface="Times New Roman"/>
              </a:rPr>
              <a:t> ASI </a:t>
            </a:r>
            <a:r>
              <a:rPr lang="en-US" sz="1400" dirty="0" err="1">
                <a:effectLst/>
                <a:ea typeface="ＭＳ 明朝"/>
                <a:cs typeface="Times New Roman"/>
              </a:rPr>
              <a:t>atau</a:t>
            </a:r>
            <a:r>
              <a:rPr lang="en-US" sz="1400" dirty="0">
                <a:effectLst/>
                <a:ea typeface="ＭＳ 明朝"/>
                <a:cs typeface="Times New Roman"/>
              </a:rPr>
              <a:t> </a:t>
            </a:r>
            <a:r>
              <a:rPr lang="en-US" sz="1400" dirty="0" err="1">
                <a:effectLst/>
                <a:ea typeface="ＭＳ 明朝"/>
                <a:cs typeface="Times New Roman"/>
              </a:rPr>
              <a:t>terdapat</a:t>
            </a:r>
            <a:r>
              <a:rPr lang="en-US" sz="1400" dirty="0">
                <a:effectLst/>
                <a:ea typeface="ＭＳ 明朝"/>
                <a:cs typeface="Times New Roman"/>
              </a:rPr>
              <a:t> </a:t>
            </a:r>
            <a:r>
              <a:rPr lang="en-US" sz="1400" dirty="0" err="1">
                <a:effectLst/>
                <a:ea typeface="ＭＳ 明朝"/>
                <a:cs typeface="Times New Roman"/>
              </a:rPr>
              <a:t>tanda</a:t>
            </a:r>
            <a:r>
              <a:rPr lang="en-US" sz="1400" dirty="0">
                <a:effectLst/>
                <a:ea typeface="ＭＳ 明朝"/>
                <a:cs typeface="Times New Roman"/>
              </a:rPr>
              <a:t> </a:t>
            </a:r>
            <a:r>
              <a:rPr lang="en-US" sz="1400" dirty="0" err="1">
                <a:effectLst/>
                <a:ea typeface="ＭＳ 明朝"/>
                <a:cs typeface="Times New Roman"/>
              </a:rPr>
              <a:t>atau</a:t>
            </a:r>
            <a:r>
              <a:rPr lang="en-US" sz="1400" dirty="0">
                <a:effectLst/>
                <a:ea typeface="ＭＳ 明朝"/>
                <a:cs typeface="Times New Roman"/>
              </a:rPr>
              <a:t> </a:t>
            </a:r>
            <a:r>
              <a:rPr lang="en-US" sz="1400" dirty="0" err="1">
                <a:effectLst/>
                <a:ea typeface="ＭＳ 明朝"/>
                <a:cs typeface="Times New Roman"/>
              </a:rPr>
              <a:t>gejala</a:t>
            </a:r>
            <a:r>
              <a:rPr lang="en-US" sz="1400" dirty="0">
                <a:effectLst/>
                <a:ea typeface="ＭＳ 明朝"/>
                <a:cs typeface="Times New Roman"/>
              </a:rPr>
              <a:t> HIV</a:t>
            </a:r>
          </a:p>
        </p:txBody>
      </p:sp>
      <p:cxnSp>
        <p:nvCxnSpPr>
          <p:cNvPr id="14" name="Straight Arrow Connector 13"/>
          <p:cNvCxnSpPr/>
          <p:nvPr/>
        </p:nvCxnSpPr>
        <p:spPr>
          <a:xfrm>
            <a:off x="6557856" y="3822699"/>
            <a:ext cx="0" cy="364706"/>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8670502" y="3794656"/>
            <a:ext cx="13365" cy="210396"/>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8706773" y="4868385"/>
            <a:ext cx="0" cy="212725"/>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3895361" y="3866731"/>
            <a:ext cx="9888" cy="320675"/>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18" name="Text Box 429"/>
          <p:cNvSpPr txBox="1"/>
          <p:nvPr/>
        </p:nvSpPr>
        <p:spPr>
          <a:xfrm>
            <a:off x="2424139" y="4187406"/>
            <a:ext cx="2780632" cy="832369"/>
          </a:xfrm>
          <a:prstGeom prst="rect">
            <a:avLst/>
          </a:prstGeom>
          <a:solidFill>
            <a:srgbClr val="FFC000"/>
          </a:solidFill>
          <a:ln w="19050" cap="rnd">
            <a:solidFill>
              <a:prstClr val="black"/>
            </a:solidFill>
            <a:round/>
          </a:ln>
          <a:effectLst>
            <a:outerShdw blurRad="50800" dist="38100" dir="5400000" algn="t" rotWithShape="0">
              <a:prstClr val="black">
                <a:alpha val="40000"/>
              </a:prstClr>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0"/>
              </a:spcAft>
            </a:pPr>
            <a:r>
              <a:rPr lang="en-US" sz="1400" dirty="0" err="1">
                <a:effectLst/>
                <a:ea typeface="ＭＳ 明朝"/>
                <a:cs typeface="Times New Roman"/>
              </a:rPr>
              <a:t>Mulai</a:t>
            </a:r>
            <a:r>
              <a:rPr lang="en-US" sz="1400" dirty="0">
                <a:effectLst/>
                <a:ea typeface="ＭＳ 明朝"/>
                <a:cs typeface="Times New Roman"/>
              </a:rPr>
              <a:t> </a:t>
            </a:r>
            <a:r>
              <a:rPr lang="en-US" sz="1400" dirty="0" err="1">
                <a:effectLst/>
                <a:ea typeface="ＭＳ 明朝"/>
                <a:cs typeface="Times New Roman"/>
              </a:rPr>
              <a:t>terapi</a:t>
            </a:r>
            <a:r>
              <a:rPr lang="en-US" sz="1400" dirty="0">
                <a:effectLst/>
                <a:ea typeface="ＭＳ 明朝"/>
                <a:cs typeface="Times New Roman"/>
              </a:rPr>
              <a:t> </a:t>
            </a:r>
            <a:r>
              <a:rPr lang="en-US" sz="1400" dirty="0" smtClean="0">
                <a:effectLst/>
                <a:ea typeface="ＭＳ 明朝"/>
                <a:cs typeface="Times New Roman"/>
              </a:rPr>
              <a:t>ARV </a:t>
            </a:r>
          </a:p>
          <a:p>
            <a:pPr>
              <a:lnSpc>
                <a:spcPct val="115000"/>
              </a:lnSpc>
              <a:spcAft>
                <a:spcPts val="0"/>
              </a:spcAft>
            </a:pPr>
            <a:r>
              <a:rPr lang="en-US" sz="1400" dirty="0" err="1">
                <a:ea typeface="ＭＳ 明朝"/>
                <a:cs typeface="Times New Roman"/>
              </a:rPr>
              <a:t>U</a:t>
            </a:r>
            <a:r>
              <a:rPr lang="en-US" sz="1400" dirty="0" err="1" smtClean="0">
                <a:effectLst/>
                <a:ea typeface="ＭＳ 明朝"/>
                <a:cs typeface="Times New Roman"/>
              </a:rPr>
              <a:t>langi</a:t>
            </a:r>
            <a:r>
              <a:rPr lang="en-US" sz="1400" dirty="0" smtClean="0">
                <a:effectLst/>
                <a:ea typeface="ＭＳ 明朝"/>
                <a:cs typeface="Times New Roman"/>
              </a:rPr>
              <a:t> </a:t>
            </a:r>
            <a:r>
              <a:rPr lang="en-US" sz="1400" dirty="0" err="1">
                <a:effectLst/>
                <a:ea typeface="ＭＳ 明朝"/>
                <a:cs typeface="Times New Roman"/>
              </a:rPr>
              <a:t>uji</a:t>
            </a:r>
            <a:r>
              <a:rPr lang="en-US" sz="1400" dirty="0">
                <a:effectLst/>
                <a:ea typeface="ＭＳ 明朝"/>
                <a:cs typeface="Times New Roman"/>
              </a:rPr>
              <a:t> </a:t>
            </a:r>
            <a:r>
              <a:rPr lang="en-US" sz="1400" dirty="0" err="1" smtClean="0">
                <a:effectLst/>
                <a:ea typeface="ＭＳ 明朝"/>
                <a:cs typeface="Times New Roman"/>
              </a:rPr>
              <a:t>virologi</a:t>
            </a:r>
            <a:r>
              <a:rPr lang="en-US" sz="1400" dirty="0" smtClean="0">
                <a:effectLst/>
                <a:ea typeface="ＭＳ 明朝"/>
                <a:cs typeface="Times New Roman"/>
              </a:rPr>
              <a:t> </a:t>
            </a:r>
            <a:r>
              <a:rPr lang="en-US" sz="1400" dirty="0" err="1" smtClean="0">
                <a:effectLst/>
                <a:ea typeface="ＭＳ 明朝"/>
                <a:cs typeface="Times New Roman"/>
              </a:rPr>
              <a:t>untuk</a:t>
            </a:r>
            <a:r>
              <a:rPr lang="en-US" sz="1400" dirty="0" smtClean="0">
                <a:effectLst/>
                <a:ea typeface="ＭＳ 明朝"/>
                <a:cs typeface="Times New Roman"/>
              </a:rPr>
              <a:t> </a:t>
            </a:r>
            <a:r>
              <a:rPr lang="en-US" sz="1400" dirty="0" err="1">
                <a:effectLst/>
                <a:ea typeface="ＭＳ 明朝"/>
                <a:cs typeface="Times New Roman"/>
              </a:rPr>
              <a:t>konfirmasi</a:t>
            </a:r>
            <a:r>
              <a:rPr lang="en-US" sz="1400" dirty="0">
                <a:effectLst/>
                <a:ea typeface="ＭＳ 明朝"/>
                <a:cs typeface="Times New Roman"/>
              </a:rPr>
              <a:t> diagnosis</a:t>
            </a:r>
          </a:p>
        </p:txBody>
      </p:sp>
      <p:sp>
        <p:nvSpPr>
          <p:cNvPr id="25" name="Rectangle 24"/>
          <p:cNvSpPr/>
          <p:nvPr/>
        </p:nvSpPr>
        <p:spPr>
          <a:xfrm>
            <a:off x="463440" y="280737"/>
            <a:ext cx="11211649" cy="574842"/>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r>
              <a:rPr lang="id-ID" altLang="en-US" sz="2000" b="1" dirty="0" smtClean="0">
                <a:solidFill>
                  <a:schemeClr val="tx1"/>
                </a:solidFill>
              </a:rPr>
              <a:t>ALUR DIAGNOSIS HIV PADA BAYI &lt; 18 BULAN</a:t>
            </a:r>
          </a:p>
          <a:p>
            <a:r>
              <a:rPr lang="id-ID" altLang="en-US" sz="2000" b="1" dirty="0" smtClean="0">
                <a:solidFill>
                  <a:schemeClr val="tx1"/>
                </a:solidFill>
              </a:rPr>
              <a:t>Bila </a:t>
            </a:r>
            <a:r>
              <a:rPr lang="id-ID" altLang="en-US" sz="2000" b="1" dirty="0">
                <a:solidFill>
                  <a:schemeClr val="tx1"/>
                </a:solidFill>
              </a:rPr>
              <a:t>Uji Virologi Tesedia</a:t>
            </a:r>
            <a:endParaRPr lang="en-US" altLang="en-US" sz="2000" b="1" dirty="0">
              <a:solidFill>
                <a:schemeClr val="tx1"/>
              </a:solidFill>
            </a:endParaRPr>
          </a:p>
          <a:p>
            <a:pPr algn="ctr"/>
            <a:endParaRPr lang="en-US" sz="2000" dirty="0"/>
          </a:p>
        </p:txBody>
      </p:sp>
      <p:grpSp>
        <p:nvGrpSpPr>
          <p:cNvPr id="30" name="Group 29"/>
          <p:cNvGrpSpPr/>
          <p:nvPr/>
        </p:nvGrpSpPr>
        <p:grpSpPr>
          <a:xfrm>
            <a:off x="3905250" y="2459789"/>
            <a:ext cx="3694853" cy="227848"/>
            <a:chOff x="0" y="0"/>
            <a:chExt cx="2764019" cy="146054"/>
          </a:xfrm>
        </p:grpSpPr>
        <p:cxnSp>
          <p:nvCxnSpPr>
            <p:cNvPr id="31" name="Straight Arrow Connector 30"/>
            <p:cNvCxnSpPr/>
            <p:nvPr/>
          </p:nvCxnSpPr>
          <p:spPr>
            <a:xfrm flipH="1">
              <a:off x="0" y="0"/>
              <a:ext cx="7397" cy="138739"/>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0" y="0"/>
              <a:ext cx="2764019" cy="2"/>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a:off x="2750515" y="7315"/>
              <a:ext cx="7397" cy="138739"/>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grpSp>
      <p:cxnSp>
        <p:nvCxnSpPr>
          <p:cNvPr id="34" name="Straight Arrow Connector 33"/>
          <p:cNvCxnSpPr/>
          <p:nvPr/>
        </p:nvCxnSpPr>
        <p:spPr>
          <a:xfrm>
            <a:off x="6014412" y="2290779"/>
            <a:ext cx="0" cy="180423"/>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23224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354667" y="971535"/>
            <a:ext cx="9803509" cy="5324991"/>
          </a:xfrm>
          <a:prstGeom prst="rect">
            <a:avLst/>
          </a:prstGeom>
          <a:solidFill>
            <a:srgbClr val="FFC000"/>
          </a:solidFill>
        </p:spPr>
      </p:pic>
      <p:sp>
        <p:nvSpPr>
          <p:cNvPr id="3" name="Rectangle 2"/>
          <p:cNvSpPr/>
          <p:nvPr/>
        </p:nvSpPr>
        <p:spPr>
          <a:xfrm>
            <a:off x="926877" y="183537"/>
            <a:ext cx="8217123" cy="707886"/>
          </a:xfrm>
          <a:prstGeom prst="rect">
            <a:avLst/>
          </a:prstGeom>
        </p:spPr>
        <p:txBody>
          <a:bodyPr wrap="square">
            <a:spAutoFit/>
          </a:bodyPr>
          <a:lstStyle/>
          <a:p>
            <a:r>
              <a:rPr lang="id-ID" altLang="en-US" sz="2000" b="1" dirty="0" smtClean="0"/>
              <a:t>ALUR DIAGNOSIS HIV PADA BAYI &lt; 18 BULAN</a:t>
            </a:r>
          </a:p>
          <a:p>
            <a:r>
              <a:rPr lang="id-ID" altLang="en-US" sz="2000" b="1" dirty="0" smtClean="0"/>
              <a:t>Bila </a:t>
            </a:r>
            <a:r>
              <a:rPr lang="id-ID" altLang="en-US" sz="2000" b="1" dirty="0"/>
              <a:t>Uji Virologi </a:t>
            </a:r>
            <a:r>
              <a:rPr lang="id-ID" altLang="en-US" sz="2000" b="1" dirty="0" smtClean="0"/>
              <a:t>Tidak Tesedia</a:t>
            </a:r>
            <a:endParaRPr lang="en-US" altLang="en-US" sz="2000" b="1" dirty="0"/>
          </a:p>
        </p:txBody>
      </p:sp>
    </p:spTree>
    <p:extLst>
      <p:ext uri="{BB962C8B-B14F-4D97-AF65-F5344CB8AC3E}">
        <p14:creationId xmlns:p14="http://schemas.microsoft.com/office/powerpoint/2010/main" val="1033709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Latar Belakang</a:t>
            </a:r>
            <a:endParaRPr lang="en-GB" b="1" dirty="0"/>
          </a:p>
        </p:txBody>
      </p:sp>
      <p:sp>
        <p:nvSpPr>
          <p:cNvPr id="3" name="Content Placeholder 2"/>
          <p:cNvSpPr>
            <a:spLocks noGrp="1"/>
          </p:cNvSpPr>
          <p:nvPr>
            <p:ph idx="1"/>
          </p:nvPr>
        </p:nvSpPr>
        <p:spPr/>
        <p:txBody>
          <a:bodyPr>
            <a:normAutofit lnSpcReduction="10000"/>
          </a:bodyPr>
          <a:lstStyle/>
          <a:p>
            <a:r>
              <a:rPr lang="id-ID" b="1" dirty="0"/>
              <a:t>Penemuan kasus HIV dan pengobatan ARV sudah dilakukan sejak era 3by5</a:t>
            </a:r>
          </a:p>
          <a:p>
            <a:r>
              <a:rPr lang="id-ID" b="1" dirty="0"/>
              <a:t>Terjadi pergeseran paradigma metoda pendekatan kasus dari VCT - PITC</a:t>
            </a:r>
          </a:p>
          <a:p>
            <a:r>
              <a:rPr lang="id-ID" b="1" dirty="0"/>
              <a:t>Implementasi PITC sejak tahun 2009 masih menimbulkan </a:t>
            </a:r>
            <a:r>
              <a:rPr lang="id-ID" b="1" i="1" dirty="0"/>
              <a:t>gap</a:t>
            </a:r>
            <a:r>
              <a:rPr lang="id-ID" b="1" dirty="0"/>
              <a:t> yaitu</a:t>
            </a:r>
          </a:p>
          <a:p>
            <a:pPr lvl="1"/>
            <a:r>
              <a:rPr lang="id-ID" b="1" dirty="0"/>
              <a:t>Pelaksanaan PITC masih belum merata dilakukan oleh seluruh fasyankes </a:t>
            </a:r>
          </a:p>
          <a:p>
            <a:pPr lvl="1"/>
            <a:r>
              <a:rPr lang="id-ID" b="1" dirty="0"/>
              <a:t>Masih ada perbedaan pelaksanaan konsep PITC</a:t>
            </a:r>
          </a:p>
          <a:p>
            <a:pPr lvl="1"/>
            <a:r>
              <a:rPr lang="id-ID" b="1" dirty="0"/>
              <a:t>Penemuan kasus HIV dibandingkan dengan jumlah estimasi baru mencapai 32%</a:t>
            </a:r>
          </a:p>
          <a:p>
            <a:pPr lvl="1"/>
            <a:r>
              <a:rPr lang="id-ID" b="1" dirty="0"/>
              <a:t>Kemampuan penemuan kasus dibandingkan dengan estimasi baru mencapai 12 % (paparan fast track TOP)</a:t>
            </a:r>
          </a:p>
          <a:p>
            <a:pPr lvl="1"/>
            <a:r>
              <a:rPr lang="id-ID" b="1" dirty="0"/>
              <a:t>Laju transmisi HIV yang masih tinggi</a:t>
            </a:r>
          </a:p>
          <a:p>
            <a:r>
              <a:rPr lang="id-ID" b="1" dirty="0"/>
              <a:t>WHO telah menerbitkan pedoman HIV Testing Service yang baru</a:t>
            </a:r>
          </a:p>
          <a:p>
            <a:r>
              <a:rPr lang="id-ID" b="1" dirty="0"/>
              <a:t>Kementerian Kesehatan ingin merevisi pedoman TIPK dan meningkatkan cakupan testing dan pengobatan ARV</a:t>
            </a:r>
          </a:p>
          <a:p>
            <a:endParaRPr lang="en-GB" b="1" dirty="0"/>
          </a:p>
        </p:txBody>
      </p:sp>
    </p:spTree>
    <p:extLst>
      <p:ext uri="{BB962C8B-B14F-4D97-AF65-F5344CB8AC3E}">
        <p14:creationId xmlns:p14="http://schemas.microsoft.com/office/powerpoint/2010/main" val="15997451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Bab 4 – Penemuan kasus</a:t>
            </a:r>
            <a:endParaRPr lang="en-GB" b="1" dirty="0"/>
          </a:p>
        </p:txBody>
      </p:sp>
      <p:sp>
        <p:nvSpPr>
          <p:cNvPr id="3" name="Content Placeholder 2"/>
          <p:cNvSpPr>
            <a:spLocks noGrp="1"/>
          </p:cNvSpPr>
          <p:nvPr>
            <p:ph idx="1"/>
          </p:nvPr>
        </p:nvSpPr>
        <p:spPr>
          <a:xfrm>
            <a:off x="1097280" y="1858986"/>
            <a:ext cx="10058400" cy="4023360"/>
          </a:xfrm>
        </p:spPr>
        <p:txBody>
          <a:bodyPr>
            <a:normAutofit fontScale="85000" lnSpcReduction="20000"/>
          </a:bodyPr>
          <a:lstStyle/>
          <a:p>
            <a:r>
              <a:rPr lang="id-ID" b="1" dirty="0"/>
              <a:t>Mengingatkan dinas bahwa penemuan kasus terjadi disarana fasyankes pemerintah dan swasta</a:t>
            </a:r>
          </a:p>
          <a:p>
            <a:r>
              <a:rPr lang="id-ID" b="1" dirty="0"/>
              <a:t>Perlu membuat kerja sama dalam upaya meningkatkan cakupan tes and akses rujukan ARV dengan pihak swasta </a:t>
            </a:r>
          </a:p>
          <a:p>
            <a:r>
              <a:rPr lang="id-ID" b="1" dirty="0"/>
              <a:t>Bagaimana membuat pihak swasta mau melakukan pencatatan dan pelaporan</a:t>
            </a:r>
          </a:p>
          <a:p>
            <a:r>
              <a:rPr lang="id-ID" b="1" dirty="0"/>
              <a:t>Penemuan kasus di lakukan pada kelompok</a:t>
            </a:r>
            <a:endParaRPr lang="en-US" b="1" dirty="0"/>
          </a:p>
          <a:p>
            <a:pPr lvl="1"/>
            <a:r>
              <a:rPr lang="en-US" b="1" dirty="0" err="1"/>
              <a:t>Popukasi</a:t>
            </a:r>
            <a:r>
              <a:rPr lang="en-US" b="1" dirty="0"/>
              <a:t> </a:t>
            </a:r>
            <a:r>
              <a:rPr lang="en-US" b="1" dirty="0" err="1"/>
              <a:t>kunci</a:t>
            </a:r>
            <a:endParaRPr lang="en-US" b="1" dirty="0"/>
          </a:p>
          <a:p>
            <a:pPr lvl="1"/>
            <a:r>
              <a:rPr lang="en-US" b="1" dirty="0" err="1"/>
              <a:t>Ibu</a:t>
            </a:r>
            <a:r>
              <a:rPr lang="en-US" b="1" dirty="0"/>
              <a:t> </a:t>
            </a:r>
            <a:r>
              <a:rPr lang="en-US" b="1" dirty="0" err="1" smtClean="0"/>
              <a:t>hamil</a:t>
            </a:r>
            <a:endParaRPr lang="id-ID" b="1" dirty="0" smtClean="0"/>
          </a:p>
          <a:p>
            <a:pPr lvl="1"/>
            <a:r>
              <a:rPr lang="id-ID" b="1" dirty="0" smtClean="0"/>
              <a:t>Anak dari Ibu HIV</a:t>
            </a:r>
            <a:endParaRPr lang="en-US" b="1" dirty="0"/>
          </a:p>
          <a:p>
            <a:pPr lvl="1"/>
            <a:r>
              <a:rPr lang="en-US" b="1" dirty="0" err="1"/>
              <a:t>Pasien</a:t>
            </a:r>
            <a:r>
              <a:rPr lang="en-US" b="1" dirty="0"/>
              <a:t> TB – suspect TB?</a:t>
            </a:r>
          </a:p>
          <a:p>
            <a:pPr lvl="1"/>
            <a:r>
              <a:rPr lang="en-US" b="1" dirty="0" err="1"/>
              <a:t>Pasien</a:t>
            </a:r>
            <a:r>
              <a:rPr lang="en-US" b="1" dirty="0"/>
              <a:t> IMS </a:t>
            </a:r>
            <a:r>
              <a:rPr lang="en-US" b="1" dirty="0" err="1"/>
              <a:t>atau</a:t>
            </a:r>
            <a:r>
              <a:rPr lang="en-US" b="1" dirty="0"/>
              <a:t> </a:t>
            </a:r>
            <a:r>
              <a:rPr lang="en-US" b="1" dirty="0" err="1"/>
              <a:t>dengan</a:t>
            </a:r>
            <a:r>
              <a:rPr lang="en-US" b="1" dirty="0"/>
              <a:t> </a:t>
            </a:r>
            <a:r>
              <a:rPr lang="en-US" b="1" dirty="0" err="1"/>
              <a:t>keluhan</a:t>
            </a:r>
            <a:r>
              <a:rPr lang="en-US" b="1" dirty="0"/>
              <a:t> IMS</a:t>
            </a:r>
          </a:p>
          <a:p>
            <a:pPr lvl="1"/>
            <a:r>
              <a:rPr lang="en-US" b="1" dirty="0" err="1"/>
              <a:t>Pasien</a:t>
            </a:r>
            <a:r>
              <a:rPr lang="en-US" b="1" dirty="0"/>
              <a:t> Hepatitis</a:t>
            </a:r>
          </a:p>
          <a:p>
            <a:pPr lvl="1"/>
            <a:r>
              <a:rPr lang="en-US" b="1" dirty="0" err="1"/>
              <a:t>Pasien</a:t>
            </a:r>
            <a:r>
              <a:rPr lang="en-US" b="1" dirty="0"/>
              <a:t> </a:t>
            </a:r>
            <a:r>
              <a:rPr lang="en-US" b="1" dirty="0" err="1"/>
              <a:t>dengan</a:t>
            </a:r>
            <a:r>
              <a:rPr lang="en-US" b="1" dirty="0"/>
              <a:t> </a:t>
            </a:r>
            <a:r>
              <a:rPr lang="en-US" b="1" dirty="0" err="1"/>
              <a:t>gejalan</a:t>
            </a:r>
            <a:r>
              <a:rPr lang="en-US" b="1" dirty="0"/>
              <a:t> </a:t>
            </a:r>
            <a:r>
              <a:rPr lang="en-US" b="1" dirty="0" err="1"/>
              <a:t>penurunan</a:t>
            </a:r>
            <a:r>
              <a:rPr lang="en-US" b="1" dirty="0"/>
              <a:t> </a:t>
            </a:r>
            <a:r>
              <a:rPr lang="en-US" b="1" dirty="0" err="1"/>
              <a:t>kekebalan</a:t>
            </a:r>
            <a:r>
              <a:rPr lang="en-US" b="1" dirty="0"/>
              <a:t> </a:t>
            </a:r>
            <a:r>
              <a:rPr lang="en-US" b="1" dirty="0" err="1"/>
              <a:t>tubuh</a:t>
            </a:r>
            <a:endParaRPr lang="en-US" b="1" dirty="0"/>
          </a:p>
          <a:p>
            <a:pPr lvl="1"/>
            <a:r>
              <a:rPr lang="en-US" b="1" dirty="0" err="1"/>
              <a:t>Pasangan</a:t>
            </a:r>
            <a:r>
              <a:rPr lang="en-US" b="1" dirty="0"/>
              <a:t> </a:t>
            </a:r>
            <a:r>
              <a:rPr lang="en-US" b="1" dirty="0" smtClean="0"/>
              <a:t>ODHA</a:t>
            </a:r>
            <a:endParaRPr lang="id-ID" b="1" dirty="0" smtClean="0"/>
          </a:p>
          <a:p>
            <a:pPr lvl="1"/>
            <a:r>
              <a:rPr lang="id-ID" b="1" dirty="0" smtClean="0"/>
              <a:t>WBP</a:t>
            </a:r>
            <a:endParaRPr lang="en-US" b="1" dirty="0"/>
          </a:p>
          <a:p>
            <a:pPr lvl="1"/>
            <a:r>
              <a:rPr lang="en-US" b="1" dirty="0"/>
              <a:t>Di </a:t>
            </a:r>
            <a:r>
              <a:rPr lang="id-ID" b="1" dirty="0" smtClean="0"/>
              <a:t>daerah Epidemi meluas</a:t>
            </a:r>
            <a:r>
              <a:rPr lang="en-US" b="1" dirty="0" smtClean="0"/>
              <a:t> </a:t>
            </a:r>
            <a:r>
              <a:rPr lang="en-US" b="1" dirty="0"/>
              <a:t>– </a:t>
            </a:r>
            <a:r>
              <a:rPr lang="en-US" b="1" dirty="0" err="1"/>
              <a:t>semua</a:t>
            </a:r>
            <a:r>
              <a:rPr lang="en-US" b="1" dirty="0"/>
              <a:t> orang yang </a:t>
            </a:r>
            <a:r>
              <a:rPr lang="en-US" b="1" dirty="0" err="1"/>
              <a:t>datang</a:t>
            </a:r>
            <a:r>
              <a:rPr lang="en-US" b="1" dirty="0"/>
              <a:t> </a:t>
            </a:r>
            <a:r>
              <a:rPr lang="en-US" b="1" dirty="0" err="1"/>
              <a:t>ke</a:t>
            </a:r>
            <a:r>
              <a:rPr lang="en-US" b="1" dirty="0"/>
              <a:t> </a:t>
            </a:r>
            <a:r>
              <a:rPr lang="en-US" b="1" dirty="0" err="1"/>
              <a:t>fasyaneks</a:t>
            </a:r>
            <a:endParaRPr lang="id-ID" b="1" dirty="0"/>
          </a:p>
        </p:txBody>
      </p:sp>
    </p:spTree>
    <p:extLst>
      <p:ext uri="{BB962C8B-B14F-4D97-AF65-F5344CB8AC3E}">
        <p14:creationId xmlns:p14="http://schemas.microsoft.com/office/powerpoint/2010/main" val="42339136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Bab 4</a:t>
            </a:r>
            <a:endParaRPr lang="en-GB" b="1" dirty="0"/>
          </a:p>
        </p:txBody>
      </p:sp>
      <p:sp>
        <p:nvSpPr>
          <p:cNvPr id="3" name="Content Placeholder 2"/>
          <p:cNvSpPr>
            <a:spLocks noGrp="1"/>
          </p:cNvSpPr>
          <p:nvPr>
            <p:ph idx="1"/>
          </p:nvPr>
        </p:nvSpPr>
        <p:spPr/>
        <p:txBody>
          <a:bodyPr/>
          <a:lstStyle/>
          <a:p>
            <a:r>
              <a:rPr lang="id-ID" b="1" dirty="0"/>
              <a:t>Untuk bisa melakukan tes HIV pada kelompok khusus dan popkun, tahap pertama bagaimana membuat mereka mau datang ke fasyankes pemerintah</a:t>
            </a:r>
          </a:p>
          <a:p>
            <a:r>
              <a:rPr lang="id-ID" b="1" dirty="0"/>
              <a:t>Bagaimana cara mengakses penderita TB, bumil di fasyankes </a:t>
            </a:r>
            <a:r>
              <a:rPr lang="id-ID" b="1" dirty="0" smtClean="0"/>
              <a:t>swasta</a:t>
            </a:r>
            <a:endParaRPr lang="id-ID" b="1" dirty="0"/>
          </a:p>
          <a:p>
            <a:r>
              <a:rPr lang="id-ID" b="1" dirty="0"/>
              <a:t>Bagaimana cara membuat populasi kunci mau mengakses layanan pemerintah</a:t>
            </a:r>
          </a:p>
          <a:p>
            <a:r>
              <a:rPr lang="id-ID" b="1" dirty="0"/>
              <a:t>Pencarian kasus IMS</a:t>
            </a:r>
          </a:p>
          <a:p>
            <a:r>
              <a:rPr lang="id-ID" b="1" dirty="0"/>
              <a:t>Community base screening </a:t>
            </a:r>
            <a:endParaRPr lang="en-GB" b="1" dirty="0"/>
          </a:p>
        </p:txBody>
      </p:sp>
    </p:spTree>
    <p:extLst>
      <p:ext uri="{BB962C8B-B14F-4D97-AF65-F5344CB8AC3E}">
        <p14:creationId xmlns:p14="http://schemas.microsoft.com/office/powerpoint/2010/main" val="17312849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705070"/>
          </a:xfrm>
        </p:spPr>
        <p:txBody>
          <a:bodyPr>
            <a:normAutofit fontScale="90000"/>
          </a:bodyPr>
          <a:lstStyle/>
          <a:p>
            <a:r>
              <a:rPr lang="id-ID" dirty="0"/>
              <a:t>Infeksi Menular Seksual</a:t>
            </a:r>
            <a:endParaRPr lang="en-GB" dirty="0"/>
          </a:p>
        </p:txBody>
      </p:sp>
      <p:sp>
        <p:nvSpPr>
          <p:cNvPr id="3" name="Content Placeholder 2"/>
          <p:cNvSpPr>
            <a:spLocks noGrp="1"/>
          </p:cNvSpPr>
          <p:nvPr>
            <p:ph idx="1"/>
          </p:nvPr>
        </p:nvSpPr>
        <p:spPr>
          <a:xfrm>
            <a:off x="1097280" y="1197735"/>
            <a:ext cx="10058400" cy="4971245"/>
          </a:xfrm>
          <a:solidFill>
            <a:srgbClr val="FFC000"/>
          </a:solidFill>
        </p:spPr>
        <p:txBody>
          <a:bodyPr>
            <a:normAutofit/>
          </a:bodyPr>
          <a:lstStyle/>
          <a:p>
            <a:pPr marL="457200" indent="-457200">
              <a:buFont typeface="+mj-lt"/>
              <a:buAutoNum type="arabicPeriod"/>
            </a:pPr>
            <a:r>
              <a:rPr lang="id-ID" b="1" dirty="0"/>
              <a:t>Pada poli IMS seharusnya dapat dilakukan penemuan kasus, karena pada penatalaksanaan IMS diawali dengan anamnesis termasuk penggalian faktor risiko. Tapi kasus IMS yang ditemukan petugas kesehatan sangat kecil karena berbagai aspek seperti stigma dan diskriminasi, keengganan pasien untuk diperiksa dalam, pemahaman petugas yang masih kurang tentang  </a:t>
            </a:r>
            <a:r>
              <a:rPr lang="id-ID" b="1" dirty="0" smtClean="0"/>
              <a:t>keragaman perilaku seksual.</a:t>
            </a:r>
            <a:r>
              <a:rPr lang="id-ID" b="1" dirty="0"/>
              <a:t> </a:t>
            </a:r>
          </a:p>
          <a:p>
            <a:pPr marL="457200" indent="-457200">
              <a:buFont typeface="+mj-lt"/>
              <a:buAutoNum type="arabicPeriod"/>
            </a:pPr>
            <a:r>
              <a:rPr lang="id-ID" b="1" dirty="0"/>
              <a:t>Hal yang dilakukan dalam penemuan kasus </a:t>
            </a:r>
            <a:r>
              <a:rPr lang="en-US" b="1" dirty="0"/>
              <a:t>HIV </a:t>
            </a:r>
            <a:r>
              <a:rPr lang="en-US" b="1" dirty="0" err="1"/>
              <a:t>pada</a:t>
            </a:r>
            <a:r>
              <a:rPr lang="en-US" b="1" dirty="0"/>
              <a:t> </a:t>
            </a:r>
            <a:r>
              <a:rPr lang="id-ID" b="1" dirty="0"/>
              <a:t>pasien IMS</a:t>
            </a:r>
          </a:p>
          <a:p>
            <a:pPr lvl="3">
              <a:buFont typeface="Wingdings" pitchFamily="2" charset="2"/>
              <a:buChar char="§"/>
            </a:pPr>
            <a:r>
              <a:rPr lang="id-ID" sz="1800" b="1" dirty="0" smtClean="0"/>
              <a:t>Setiap orang dengan perilaku seksual berisiko diperiksa IMS</a:t>
            </a:r>
          </a:p>
          <a:p>
            <a:pPr lvl="3">
              <a:buFont typeface="Wingdings" pitchFamily="2" charset="2"/>
              <a:buChar char="§"/>
            </a:pPr>
            <a:r>
              <a:rPr lang="id-ID" sz="1800" b="1" dirty="0" smtClean="0"/>
              <a:t>Setiap </a:t>
            </a:r>
            <a:r>
              <a:rPr lang="id-ID" sz="1800" b="1" dirty="0"/>
              <a:t>pasien dengan keluhan dan gejala IMS di tes HIV</a:t>
            </a:r>
          </a:p>
          <a:p>
            <a:pPr lvl="3">
              <a:buFont typeface="Wingdings" pitchFamily="2" charset="2"/>
              <a:buChar char="§"/>
            </a:pPr>
            <a:r>
              <a:rPr lang="fr-CH" sz="1800" b="1" dirty="0" err="1"/>
              <a:t>Semua</a:t>
            </a:r>
            <a:r>
              <a:rPr lang="fr-CH" sz="1800" b="1" dirty="0"/>
              <a:t> </a:t>
            </a:r>
            <a:r>
              <a:rPr lang="fr-CH" sz="1800" b="1" dirty="0" err="1"/>
              <a:t>pasien</a:t>
            </a:r>
            <a:r>
              <a:rPr lang="fr-CH" sz="1800" b="1" dirty="0"/>
              <a:t> yang </a:t>
            </a:r>
            <a:r>
              <a:rPr lang="fr-CH" sz="1800" b="1" dirty="0" err="1"/>
              <a:t>diperiksa</a:t>
            </a:r>
            <a:r>
              <a:rPr lang="fr-CH" sz="1800" b="1" dirty="0"/>
              <a:t> IVA </a:t>
            </a:r>
            <a:r>
              <a:rPr lang="fr-CH" sz="1800" b="1" dirty="0" err="1"/>
              <a:t>diperiksa</a:t>
            </a:r>
            <a:r>
              <a:rPr lang="fr-CH" sz="1800" b="1" dirty="0"/>
              <a:t> IMS</a:t>
            </a:r>
            <a:endParaRPr lang="id-ID" sz="1800" b="1" dirty="0"/>
          </a:p>
          <a:p>
            <a:pPr lvl="3">
              <a:buFont typeface="Wingdings" pitchFamily="2" charset="2"/>
              <a:buChar char="§"/>
            </a:pPr>
            <a:r>
              <a:rPr lang="en-US" sz="1800" b="1" dirty="0" err="1"/>
              <a:t>Setiap</a:t>
            </a:r>
            <a:r>
              <a:rPr lang="en-US" sz="1800" b="1" dirty="0"/>
              <a:t> yang </a:t>
            </a:r>
            <a:r>
              <a:rPr lang="en-US" sz="1800" b="1" dirty="0" err="1"/>
              <a:t>datang</a:t>
            </a:r>
            <a:r>
              <a:rPr lang="en-US" sz="1800" b="1" dirty="0"/>
              <a:t> </a:t>
            </a:r>
            <a:r>
              <a:rPr lang="en-US" sz="1800" b="1" dirty="0" err="1"/>
              <a:t>untuk</a:t>
            </a:r>
            <a:r>
              <a:rPr lang="en-US" sz="1800" b="1" dirty="0"/>
              <a:t> KB IUD di </a:t>
            </a:r>
            <a:r>
              <a:rPr lang="en-US" sz="1800" b="1" dirty="0" err="1"/>
              <a:t>tes</a:t>
            </a:r>
            <a:r>
              <a:rPr lang="en-US" sz="1800" b="1" dirty="0"/>
              <a:t> IMS.</a:t>
            </a:r>
            <a:endParaRPr lang="id-ID" sz="1800" b="1" dirty="0"/>
          </a:p>
          <a:p>
            <a:pPr lvl="3">
              <a:buFont typeface="Wingdings" pitchFamily="2" charset="2"/>
              <a:buChar char="§"/>
            </a:pPr>
            <a:r>
              <a:rPr lang="en-US" sz="1800" b="1" dirty="0" err="1"/>
              <a:t>Bekerjasama</a:t>
            </a:r>
            <a:r>
              <a:rPr lang="en-US" sz="1800" b="1" dirty="0"/>
              <a:t> </a:t>
            </a:r>
            <a:r>
              <a:rPr lang="en-US" sz="1800" b="1" dirty="0" err="1"/>
              <a:t>dengan</a:t>
            </a:r>
            <a:r>
              <a:rPr lang="en-US" sz="1800" b="1" dirty="0"/>
              <a:t> </a:t>
            </a:r>
            <a:r>
              <a:rPr lang="en-US" sz="1800" b="1" dirty="0" err="1"/>
              <a:t>dokter</a:t>
            </a:r>
            <a:r>
              <a:rPr lang="en-US" sz="1800" b="1" dirty="0"/>
              <a:t> </a:t>
            </a:r>
            <a:r>
              <a:rPr lang="en-US" sz="1800" b="1" dirty="0" err="1"/>
              <a:t>praktik</a:t>
            </a:r>
            <a:r>
              <a:rPr lang="en-US" sz="1800" b="1" dirty="0"/>
              <a:t> </a:t>
            </a:r>
            <a:r>
              <a:rPr lang="en-US" sz="1800" b="1" dirty="0" err="1"/>
              <a:t>swasta</a:t>
            </a:r>
            <a:r>
              <a:rPr lang="en-US" sz="1800" b="1" dirty="0"/>
              <a:t>, </a:t>
            </a:r>
            <a:endParaRPr lang="id-ID" sz="1800" b="1" dirty="0"/>
          </a:p>
          <a:p>
            <a:pPr lvl="3">
              <a:buFont typeface="Wingdings" pitchFamily="2" charset="2"/>
              <a:buChar char="§"/>
            </a:pPr>
            <a:r>
              <a:rPr lang="fr-CH" sz="1800" b="1" dirty="0" err="1"/>
              <a:t>Pasien</a:t>
            </a:r>
            <a:r>
              <a:rPr lang="fr-CH" sz="1800" b="1" dirty="0"/>
              <a:t> </a:t>
            </a:r>
            <a:r>
              <a:rPr lang="fr-CH" sz="1800" b="1" dirty="0" err="1"/>
              <a:t>dengan</a:t>
            </a:r>
            <a:r>
              <a:rPr lang="fr-CH" sz="1800" b="1" dirty="0"/>
              <a:t> </a:t>
            </a:r>
            <a:r>
              <a:rPr lang="fr-CH" sz="1800" b="1" dirty="0" err="1"/>
              <a:t>kelainan</a:t>
            </a:r>
            <a:r>
              <a:rPr lang="fr-CH" sz="1800" b="1" dirty="0"/>
              <a:t> kulit </a:t>
            </a:r>
            <a:r>
              <a:rPr lang="fr-CH" sz="1800" b="1" dirty="0" err="1"/>
              <a:t>seperti</a:t>
            </a:r>
            <a:r>
              <a:rPr lang="fr-CH" sz="1800" b="1" dirty="0"/>
              <a:t>: PPE, </a:t>
            </a:r>
            <a:r>
              <a:rPr lang="fr-CH" sz="1800" b="1" dirty="0" err="1"/>
              <a:t>dermatitis</a:t>
            </a:r>
            <a:r>
              <a:rPr lang="fr-CH" sz="1800" b="1" dirty="0"/>
              <a:t> </a:t>
            </a:r>
            <a:r>
              <a:rPr lang="fr-CH" sz="1800" b="1" dirty="0" err="1"/>
              <a:t>seboroik</a:t>
            </a:r>
            <a:r>
              <a:rPr lang="fr-CH" sz="1800" b="1" dirty="0"/>
              <a:t>, dll, di tes IMS</a:t>
            </a:r>
            <a:endParaRPr lang="id-ID" sz="1800" b="1" dirty="0"/>
          </a:p>
          <a:p>
            <a:pPr marL="457200" indent="-457200">
              <a:buFont typeface="+mj-lt"/>
              <a:buAutoNum type="arabicPeriod"/>
            </a:pPr>
            <a:r>
              <a:rPr lang="fr-CH" b="1" dirty="0" err="1"/>
              <a:t>Setiap</a:t>
            </a:r>
            <a:r>
              <a:rPr lang="fr-CH" b="1" dirty="0"/>
              <a:t> </a:t>
            </a:r>
            <a:r>
              <a:rPr lang="fr-CH" b="1" dirty="0" err="1"/>
              <a:t>ditemukan</a:t>
            </a:r>
            <a:r>
              <a:rPr lang="fr-CH" b="1" dirty="0"/>
              <a:t> </a:t>
            </a:r>
            <a:r>
              <a:rPr lang="fr-CH" b="1" dirty="0" err="1"/>
              <a:t>pasien</a:t>
            </a:r>
            <a:r>
              <a:rPr lang="fr-CH" b="1" dirty="0"/>
              <a:t> IMS, di tes HIV</a:t>
            </a:r>
            <a:endParaRPr lang="id-ID" b="1" dirty="0"/>
          </a:p>
        </p:txBody>
      </p:sp>
    </p:spTree>
    <p:extLst>
      <p:ext uri="{BB962C8B-B14F-4D97-AF65-F5344CB8AC3E}">
        <p14:creationId xmlns:p14="http://schemas.microsoft.com/office/powerpoint/2010/main" val="40774759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20148" y="2289341"/>
            <a:ext cx="10515600" cy="1325563"/>
          </a:xfrm>
        </p:spPr>
        <p:txBody>
          <a:bodyPr/>
          <a:lstStyle/>
          <a:p>
            <a:r>
              <a:rPr lang="id-ID" dirty="0"/>
              <a:t>Terima Kasih</a:t>
            </a:r>
            <a:endParaRPr lang="en-GB" dirty="0"/>
          </a:p>
        </p:txBody>
      </p:sp>
    </p:spTree>
    <p:extLst>
      <p:ext uri="{BB962C8B-B14F-4D97-AF65-F5344CB8AC3E}">
        <p14:creationId xmlns:p14="http://schemas.microsoft.com/office/powerpoint/2010/main" val="636169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Aspek yang disempurnakan</a:t>
            </a:r>
            <a:endParaRPr lang="en-GB" b="1" dirty="0"/>
          </a:p>
        </p:txBody>
      </p:sp>
      <p:sp>
        <p:nvSpPr>
          <p:cNvPr id="3" name="Content Placeholder 2"/>
          <p:cNvSpPr>
            <a:spLocks noGrp="1"/>
          </p:cNvSpPr>
          <p:nvPr>
            <p:ph idx="1"/>
          </p:nvPr>
        </p:nvSpPr>
        <p:spPr/>
        <p:txBody>
          <a:bodyPr>
            <a:normAutofit fontScale="92500" lnSpcReduction="20000"/>
          </a:bodyPr>
          <a:lstStyle/>
          <a:p>
            <a:r>
              <a:rPr lang="id-ID" b="1" dirty="0"/>
              <a:t>Penegasan bahwa penemuan kasus HIV di fasyankes wajib menggunakan TIPK untuk pasien baik sehat maupun bergejala</a:t>
            </a:r>
          </a:p>
          <a:p>
            <a:r>
              <a:rPr lang="id-ID" b="1" dirty="0"/>
              <a:t>Menempatkan posisi penyakit HIV sama dengan yang lain yaitu</a:t>
            </a:r>
          </a:p>
          <a:p>
            <a:pPr lvl="1"/>
            <a:r>
              <a:rPr lang="id-ID" b="1" dirty="0"/>
              <a:t>Terintegrasi dengan sistem layanan kesehatan di tiap tingkat fasyankes yang ada</a:t>
            </a:r>
          </a:p>
          <a:p>
            <a:pPr lvl="1"/>
            <a:r>
              <a:rPr lang="id-ID" b="1" dirty="0"/>
              <a:t>Penerjemahan dan implemententasi arti 5 c yang proposional</a:t>
            </a:r>
          </a:p>
          <a:p>
            <a:pPr lvl="1"/>
            <a:r>
              <a:rPr lang="id-ID" b="1" dirty="0"/>
              <a:t>Wajib memastikan mendapatkan akses perawatan dan pengobatan ARV</a:t>
            </a:r>
          </a:p>
          <a:p>
            <a:r>
              <a:rPr lang="id-ID" b="1" dirty="0"/>
              <a:t>Triase untuk memperpanjang akses penemuan kasus setidaknya untuk bumil, penderita TB – dilakukan oleh nakes </a:t>
            </a:r>
          </a:p>
          <a:p>
            <a:r>
              <a:rPr lang="id-ID" b="1" dirty="0"/>
              <a:t>Perubahan periode jendela dari 3-6 bulan menjadi </a:t>
            </a:r>
            <a:r>
              <a:rPr lang="en-US" b="1" dirty="0"/>
              <a:t>4 - 6</a:t>
            </a:r>
            <a:r>
              <a:rPr lang="id-ID" b="1" dirty="0"/>
              <a:t> minggu karena pengggunakan RDT generasi 3 dan 4</a:t>
            </a:r>
          </a:p>
          <a:p>
            <a:r>
              <a:rPr lang="id-ID" b="1" dirty="0"/>
              <a:t>Penyederhanaan alur tes HIV mengikuti penggunaan penggunaan RDT generasi ke 3 dan atau 4</a:t>
            </a:r>
          </a:p>
          <a:p>
            <a:r>
              <a:rPr lang="id-ID" b="1" dirty="0"/>
              <a:t>Kelompok yang perlu dilakukan re-testing HIV jika hasil tes HIV negatif</a:t>
            </a:r>
          </a:p>
          <a:p>
            <a:r>
              <a:rPr lang="id-ID" b="1" dirty="0"/>
              <a:t>Hasil inkonklusif 2 kali dianggap negatif</a:t>
            </a:r>
          </a:p>
          <a:p>
            <a:endParaRPr lang="id-ID" b="1" dirty="0"/>
          </a:p>
          <a:p>
            <a:endParaRPr lang="id-ID" b="1" dirty="0"/>
          </a:p>
          <a:p>
            <a:endParaRPr lang="id-ID" b="1" dirty="0"/>
          </a:p>
          <a:p>
            <a:endParaRPr lang="id-ID" b="1" dirty="0"/>
          </a:p>
        </p:txBody>
      </p:sp>
    </p:spTree>
    <p:extLst>
      <p:ext uri="{BB962C8B-B14F-4D97-AF65-F5344CB8AC3E}">
        <p14:creationId xmlns:p14="http://schemas.microsoft.com/office/powerpoint/2010/main" val="2874652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Bab 1 – Latar Belakang</a:t>
            </a:r>
            <a:endParaRPr lang="en-GB" b="1" dirty="0"/>
          </a:p>
        </p:txBody>
      </p:sp>
      <p:sp>
        <p:nvSpPr>
          <p:cNvPr id="3" name="Content Placeholder 2"/>
          <p:cNvSpPr>
            <a:spLocks noGrp="1"/>
          </p:cNvSpPr>
          <p:nvPr>
            <p:ph idx="1"/>
          </p:nvPr>
        </p:nvSpPr>
        <p:spPr/>
        <p:txBody>
          <a:bodyPr/>
          <a:lstStyle/>
          <a:p>
            <a:r>
              <a:rPr lang="id-ID" b="1" dirty="0"/>
              <a:t>Bab 1 menjelaskan beberapa hal yaitu</a:t>
            </a:r>
          </a:p>
          <a:p>
            <a:r>
              <a:rPr lang="id-ID" b="1" i="1" dirty="0"/>
              <a:t>Milestone</a:t>
            </a:r>
            <a:r>
              <a:rPr lang="id-ID" b="1" dirty="0"/>
              <a:t> perkembangan program dan tehnologi sejak era 3by5</a:t>
            </a:r>
          </a:p>
          <a:p>
            <a:r>
              <a:rPr lang="id-ID" b="1" dirty="0"/>
              <a:t>Perkembangan program HIV di Indonesia hingga sekarang mengikuti perkembangan tehnologi testing dan pengobatan yang ada</a:t>
            </a:r>
          </a:p>
          <a:p>
            <a:r>
              <a:rPr lang="id-ID" b="1" dirty="0"/>
              <a:t>Komitmen pemerintah untuk ikut berperan dalam SDGs</a:t>
            </a:r>
          </a:p>
          <a:p>
            <a:r>
              <a:rPr lang="id-ID" b="1" dirty="0"/>
              <a:t>Komitmen mencapai 3 zero </a:t>
            </a:r>
          </a:p>
          <a:p>
            <a:r>
              <a:rPr lang="id-ID" b="1" dirty="0"/>
              <a:t>Penanganan HIV sudah menjadi SPM</a:t>
            </a:r>
          </a:p>
          <a:p>
            <a:r>
              <a:rPr lang="id-ID" b="1" dirty="0"/>
              <a:t>Kepastian bahwa TIPK merupakan standar pendekatan yang harus dilakukan di fasyankes lepas dari ketersediaan konselor</a:t>
            </a:r>
          </a:p>
          <a:p>
            <a:endParaRPr lang="en-GB" b="1" dirty="0"/>
          </a:p>
        </p:txBody>
      </p:sp>
    </p:spTree>
    <p:extLst>
      <p:ext uri="{BB962C8B-B14F-4D97-AF65-F5344CB8AC3E}">
        <p14:creationId xmlns:p14="http://schemas.microsoft.com/office/powerpoint/2010/main" val="3515788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id-ID" b="1" dirty="0"/>
              <a:t>Bab 2 – Layanan Tes HIV</a:t>
            </a:r>
            <a:endParaRPr lang="en-GB" b="1" dirty="0"/>
          </a:p>
        </p:txBody>
      </p:sp>
      <p:sp>
        <p:nvSpPr>
          <p:cNvPr id="5" name="Content Placeholder 4"/>
          <p:cNvSpPr>
            <a:spLocks noGrp="1"/>
          </p:cNvSpPr>
          <p:nvPr>
            <p:ph idx="1"/>
          </p:nvPr>
        </p:nvSpPr>
        <p:spPr>
          <a:xfrm>
            <a:off x="1097280" y="1957590"/>
            <a:ext cx="10058400" cy="3911504"/>
          </a:xfrm>
        </p:spPr>
        <p:txBody>
          <a:bodyPr>
            <a:normAutofit fontScale="92500" lnSpcReduction="20000"/>
          </a:bodyPr>
          <a:lstStyle/>
          <a:p>
            <a:r>
              <a:rPr lang="id-ID" b="1" dirty="0"/>
              <a:t>Menempatkan HIV sama seperti penyakit lainnya</a:t>
            </a:r>
          </a:p>
          <a:p>
            <a:r>
              <a:rPr lang="id-ID" b="1" dirty="0"/>
              <a:t>Terkait dengan karakter penyakit HIV</a:t>
            </a:r>
          </a:p>
          <a:p>
            <a:r>
              <a:rPr lang="id-ID" b="1" dirty="0"/>
              <a:t>Perlu menjawab beberapa pertanyaan yaitu</a:t>
            </a:r>
          </a:p>
          <a:p>
            <a:pPr lvl="1"/>
            <a:r>
              <a:rPr lang="id-ID" b="1" dirty="0"/>
              <a:t>Bagaimana cara menemukan kasus</a:t>
            </a:r>
            <a:endParaRPr lang="en-GB" b="1" dirty="0"/>
          </a:p>
          <a:p>
            <a:pPr lvl="1"/>
            <a:r>
              <a:rPr lang="id-ID" b="1" dirty="0"/>
              <a:t>Bagaimana kasus yang ditemukan dapat diobati dan ditindaklanjuti dengan membangun jejaring kerja internal maupun eksternal</a:t>
            </a:r>
            <a:endParaRPr lang="en-GB" b="1" dirty="0"/>
          </a:p>
          <a:p>
            <a:pPr lvl="1"/>
            <a:r>
              <a:rPr lang="id-ID" b="1" dirty="0"/>
              <a:t>Bagaimana membangun layanan yang dapat diakses oleh populasi kunci dan tidak memberikan ketakutan dan stigma.</a:t>
            </a:r>
            <a:endParaRPr lang="en-GB" b="1" dirty="0"/>
          </a:p>
          <a:p>
            <a:pPr lvl="1"/>
            <a:r>
              <a:rPr lang="id-ID" b="1" dirty="0"/>
              <a:t>Sistem promosi atau marketing agar masyarakat tahu jika tersedia layanan diagnosis dan pengobatan HIV serta dapat diakses</a:t>
            </a:r>
          </a:p>
          <a:p>
            <a:r>
              <a:rPr lang="id-ID" b="1" dirty="0"/>
              <a:t>Dibangun secara terintegrasi dengan sistem layanan yang ada</a:t>
            </a:r>
            <a:endParaRPr lang="en-GB" b="1" dirty="0"/>
          </a:p>
          <a:p>
            <a:r>
              <a:rPr lang="id-ID" b="1" dirty="0" smtClean="0"/>
              <a:t>Penjelasan </a:t>
            </a:r>
            <a:r>
              <a:rPr lang="id-ID" b="1" dirty="0"/>
              <a:t>5 C</a:t>
            </a:r>
          </a:p>
          <a:p>
            <a:r>
              <a:rPr lang="id-ID" b="1" dirty="0"/>
              <a:t>Alur tes HIV</a:t>
            </a:r>
            <a:endParaRPr lang="en-GB" b="1" dirty="0"/>
          </a:p>
        </p:txBody>
      </p:sp>
    </p:spTree>
    <p:extLst>
      <p:ext uri="{BB962C8B-B14F-4D97-AF65-F5344CB8AC3E}">
        <p14:creationId xmlns:p14="http://schemas.microsoft.com/office/powerpoint/2010/main" val="3882896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5 C di dalam Tes HIV</a:t>
            </a:r>
            <a:endParaRPr lang="en-GB" b="1" dirty="0"/>
          </a:p>
        </p:txBody>
      </p:sp>
      <p:sp>
        <p:nvSpPr>
          <p:cNvPr id="3" name="Content Placeholder 2"/>
          <p:cNvSpPr>
            <a:spLocks noGrp="1"/>
          </p:cNvSpPr>
          <p:nvPr>
            <p:ph idx="1"/>
          </p:nvPr>
        </p:nvSpPr>
        <p:spPr/>
        <p:txBody>
          <a:bodyPr>
            <a:normAutofit/>
          </a:bodyPr>
          <a:lstStyle/>
          <a:p>
            <a:r>
              <a:rPr lang="id-ID" b="1" dirty="0"/>
              <a:t>Penerjemahan 5 C yaitu</a:t>
            </a:r>
          </a:p>
          <a:p>
            <a:pPr lvl="1"/>
            <a:r>
              <a:rPr lang="id-ID" b="1" dirty="0"/>
              <a:t>Consent </a:t>
            </a:r>
          </a:p>
          <a:p>
            <a:pPr lvl="2"/>
            <a:r>
              <a:rPr lang="id-ID" b="1" dirty="0"/>
              <a:t>Cukup informasi singkat alasan di tes HIV</a:t>
            </a:r>
          </a:p>
          <a:p>
            <a:pPr lvl="2"/>
            <a:r>
              <a:rPr lang="id-ID" b="1" dirty="0"/>
              <a:t>Cukup verbal dan tidak perlu tanda </a:t>
            </a:r>
            <a:r>
              <a:rPr lang="id-ID" b="1" dirty="0" smtClean="0"/>
              <a:t>tangan</a:t>
            </a:r>
            <a:endParaRPr lang="id-ID" b="1" dirty="0"/>
          </a:p>
          <a:p>
            <a:pPr lvl="2"/>
            <a:r>
              <a:rPr lang="id-ID" b="1" dirty="0"/>
              <a:t>Definisi usia pada anak- mempertimbangkan banyak anak remaja sudah tertular dan tidak mau diketahui orang tua/keluarga – pada anak usia &lt; 18 thn siapa yang jadi wali jika tidak ada ortu atau jauh dari </a:t>
            </a:r>
            <a:r>
              <a:rPr lang="id-ID" b="1" dirty="0" smtClean="0"/>
              <a:t>keluarga. </a:t>
            </a:r>
            <a:r>
              <a:rPr lang="id-ID" b="1" dirty="0"/>
              <a:t>Untuk anak &lt;18 tahun perlu ada wali yang utamanya keluarga, namun, jika tidak, baiknya ada skrining awal dimana klinisi/tenaga kesehatan bisa mengkaji apakah anak ini sudah mampu memutuskan sendiri. Diperlukan tanda tangan dan saksi (2 orang saksi, dari fasyankes dan atau pendamping/LSM/ petugas Panti/Lapas.)</a:t>
            </a:r>
          </a:p>
          <a:p>
            <a:pPr lvl="2"/>
            <a:endParaRPr lang="id-ID" b="1" dirty="0"/>
          </a:p>
          <a:p>
            <a:pPr lvl="1"/>
            <a:r>
              <a:rPr lang="id-ID" b="1" dirty="0"/>
              <a:t>Confidentiality</a:t>
            </a:r>
          </a:p>
          <a:p>
            <a:pPr lvl="2"/>
            <a:r>
              <a:rPr lang="id-ID" b="1" dirty="0"/>
              <a:t>Status HIV akan dibuka kepada sesama nakes untuk kepentingan perawatan dan pengobatan</a:t>
            </a:r>
          </a:p>
          <a:p>
            <a:pPr lvl="2"/>
            <a:r>
              <a:rPr lang="id-ID" b="1" dirty="0"/>
              <a:t>Pembukaan status HIV kepada pasangan dengan atau tanpa persetujuan dari penderita</a:t>
            </a:r>
          </a:p>
          <a:p>
            <a:pPr lvl="2"/>
            <a:r>
              <a:rPr lang="id-ID" b="1" dirty="0"/>
              <a:t>Perlu evaluasi kemungkinan terjadinya kekerasan fisik </a:t>
            </a:r>
            <a:endParaRPr lang="en-GB" b="1" dirty="0"/>
          </a:p>
        </p:txBody>
      </p:sp>
    </p:spTree>
    <p:extLst>
      <p:ext uri="{BB962C8B-B14F-4D97-AF65-F5344CB8AC3E}">
        <p14:creationId xmlns:p14="http://schemas.microsoft.com/office/powerpoint/2010/main" val="1462655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5 C di dalam Tes HIV</a:t>
            </a:r>
            <a:endParaRPr lang="en-GB" b="1" dirty="0"/>
          </a:p>
        </p:txBody>
      </p:sp>
      <p:sp>
        <p:nvSpPr>
          <p:cNvPr id="3" name="Content Placeholder 2"/>
          <p:cNvSpPr>
            <a:spLocks noGrp="1"/>
          </p:cNvSpPr>
          <p:nvPr>
            <p:ph idx="1"/>
          </p:nvPr>
        </p:nvSpPr>
        <p:spPr/>
        <p:txBody>
          <a:bodyPr>
            <a:normAutofit/>
          </a:bodyPr>
          <a:lstStyle/>
          <a:p>
            <a:r>
              <a:rPr lang="id-ID" b="1" dirty="0"/>
              <a:t>Counselling</a:t>
            </a:r>
          </a:p>
          <a:p>
            <a:pPr lvl="1"/>
            <a:r>
              <a:rPr lang="id-ID" b="1" dirty="0"/>
              <a:t>Tidak perlu melakukan evaluasi detail risk assessment dan “konseling”</a:t>
            </a:r>
          </a:p>
          <a:p>
            <a:pPr lvl="1"/>
            <a:r>
              <a:rPr lang="id-ID" b="1" dirty="0"/>
              <a:t>Pasca tes HIV ditekankan pada menjelaskan arti tes dan rencana kerja pengobatan</a:t>
            </a:r>
          </a:p>
          <a:p>
            <a:pPr lvl="1"/>
            <a:r>
              <a:rPr lang="id-ID" b="1" dirty="0"/>
              <a:t>Dilakukan oleh nakes – tidak tergantung konselor</a:t>
            </a:r>
          </a:p>
          <a:p>
            <a:r>
              <a:rPr lang="id-ID" b="1" dirty="0"/>
              <a:t>Correct result</a:t>
            </a:r>
          </a:p>
          <a:p>
            <a:pPr lvl="1"/>
            <a:r>
              <a:rPr lang="id-ID" b="1" dirty="0"/>
              <a:t>Perlunya PMI dan PME</a:t>
            </a:r>
          </a:p>
          <a:p>
            <a:r>
              <a:rPr lang="id-ID" b="1" dirty="0"/>
              <a:t>Connect to care</a:t>
            </a:r>
          </a:p>
          <a:p>
            <a:pPr lvl="1"/>
            <a:r>
              <a:rPr lang="id-ID" b="1" dirty="0"/>
              <a:t>Memastikan bahwa semua hasil tes positive wajib mendapatkan akses pengobatan </a:t>
            </a:r>
            <a:r>
              <a:rPr lang="id-ID" b="1" dirty="0" smtClean="0"/>
              <a:t>ARV</a:t>
            </a:r>
            <a:endParaRPr lang="id-ID" b="1" dirty="0"/>
          </a:p>
        </p:txBody>
      </p:sp>
    </p:spTree>
    <p:extLst>
      <p:ext uri="{BB962C8B-B14F-4D97-AF65-F5344CB8AC3E}">
        <p14:creationId xmlns:p14="http://schemas.microsoft.com/office/powerpoint/2010/main" val="3714116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a:grpSpLocks/>
          </p:cNvGrpSpPr>
          <p:nvPr/>
        </p:nvGrpSpPr>
        <p:grpSpPr bwMode="auto">
          <a:xfrm>
            <a:off x="1929912" y="457200"/>
            <a:ext cx="9686832" cy="5866269"/>
            <a:chOff x="1936" y="2951"/>
            <a:chExt cx="8789" cy="10718"/>
          </a:xfrm>
        </p:grpSpPr>
        <p:sp>
          <p:nvSpPr>
            <p:cNvPr id="5" name="Text Box 77"/>
            <p:cNvSpPr txBox="1">
              <a:spLocks noChangeArrowheads="1"/>
            </p:cNvSpPr>
            <p:nvPr/>
          </p:nvSpPr>
          <p:spPr bwMode="auto">
            <a:xfrm>
              <a:off x="4740" y="2951"/>
              <a:ext cx="3570" cy="563"/>
            </a:xfrm>
            <a:prstGeom prst="rect">
              <a:avLst/>
            </a:prstGeom>
            <a:solidFill>
              <a:schemeClr val="lt1">
                <a:lumMod val="100000"/>
                <a:lumOff val="0"/>
              </a:schemeClr>
            </a:solidFill>
            <a:ln w="63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id-ID" sz="1600" b="1" dirty="0">
                  <a:effectLst/>
                  <a:latin typeface="Calibri" panose="020F0502020204030204" pitchFamily="34" charset="0"/>
                  <a:ea typeface="Calibri" panose="020F0502020204030204" pitchFamily="34" charset="0"/>
                  <a:cs typeface="Times New Roman" panose="02020603050405020304" pitchFamily="18" charset="0"/>
                </a:rPr>
                <a:t>Pasien di sarana rawat jalan dan rawat inap</a:t>
              </a:r>
              <a:endParaRPr lang="en-GB" sz="24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Box 78"/>
            <p:cNvSpPr txBox="1">
              <a:spLocks noChangeArrowheads="1"/>
            </p:cNvSpPr>
            <p:nvPr/>
          </p:nvSpPr>
          <p:spPr bwMode="auto">
            <a:xfrm>
              <a:off x="1936" y="2951"/>
              <a:ext cx="2774" cy="4856"/>
            </a:xfrm>
            <a:prstGeom prst="rect">
              <a:avLst/>
            </a:prstGeom>
            <a:solidFill>
              <a:schemeClr val="lt1">
                <a:lumMod val="100000"/>
                <a:lumOff val="0"/>
              </a:schemeClr>
            </a:solidFill>
            <a:ln w="6350">
              <a:solidFill>
                <a:srgbClr val="000000"/>
              </a:solidFill>
              <a:miter lim="800000"/>
              <a:headEnd/>
              <a:tailEnd/>
            </a:ln>
          </p:spPr>
          <p:txBody>
            <a:bodyPr rot="0" vert="horz" wrap="square" lIns="91440" tIns="45720" rIns="91440" bIns="45720" anchor="t" anchorCtr="0" upright="1">
              <a:noAutofit/>
            </a:bodyPr>
            <a:lstStyle/>
            <a:p>
              <a:pPr>
                <a:lnSpc>
                  <a:spcPct val="115000"/>
                </a:lnSpc>
                <a:spcAft>
                  <a:spcPts val="1000"/>
                </a:spcAft>
              </a:pPr>
              <a:r>
                <a:rPr lang="id-ID" sz="1100" b="1" dirty="0">
                  <a:effectLst/>
                  <a:latin typeface="Calibri" panose="020F0502020204030204" pitchFamily="34" charset="0"/>
                  <a:ea typeface="Calibri" panose="020F0502020204030204" pitchFamily="34" charset="0"/>
                  <a:cs typeface="Times New Roman" panose="02020603050405020304" pitchFamily="18" charset="0"/>
                </a:rPr>
                <a:t>Kelompok pasien yang </a:t>
              </a:r>
              <a:r>
                <a:rPr lang="en-US" sz="1100" b="1" dirty="0">
                  <a:effectLst/>
                  <a:latin typeface="Calibri" panose="020F0502020204030204" pitchFamily="34" charset="0"/>
                  <a:ea typeface="Calibri" panose="020F0502020204030204" pitchFamily="34" charset="0"/>
                  <a:cs typeface="Times New Roman" panose="02020603050405020304" pitchFamily="18" charset="0"/>
                </a:rPr>
                <a:t>di</a:t>
              </a:r>
              <a:r>
                <a:rPr lang="en-US" sz="1100" b="1" strike="sngStrike"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id-ID" sz="1100" b="1" dirty="0">
                  <a:effectLst/>
                  <a:latin typeface="Calibri" panose="020F0502020204030204" pitchFamily="34" charset="0"/>
                  <a:ea typeface="Calibri" panose="020F0502020204030204" pitchFamily="34" charset="0"/>
                  <a:cs typeface="Times New Roman" panose="02020603050405020304" pitchFamily="18" charset="0"/>
                </a:rPr>
                <a:t>tes </a:t>
              </a:r>
              <a:r>
                <a:rPr lang="id-ID" sz="1100" b="1" dirty="0" smtClean="0">
                  <a:effectLst/>
                  <a:latin typeface="Calibri" panose="020F0502020204030204" pitchFamily="34" charset="0"/>
                  <a:ea typeface="Calibri" panose="020F0502020204030204" pitchFamily="34" charset="0"/>
                  <a:cs typeface="Times New Roman" panose="02020603050405020304" pitchFamily="18" charset="0"/>
                </a:rPr>
                <a:t>HIV</a:t>
              </a:r>
              <a:endParaRPr lang="en-GB" b="1"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anose="05050102010706020507" pitchFamily="18" charset="2"/>
                <a:buChar char=""/>
              </a:pPr>
              <a:r>
                <a:rPr lang="id-ID" sz="1100" b="1" dirty="0" smtClean="0">
                  <a:effectLst/>
                  <a:latin typeface="Calibri" panose="020F0502020204030204" pitchFamily="34" charset="0"/>
                  <a:ea typeface="Times New Roman" panose="02020603050405020304" pitchFamily="18" charset="0"/>
                  <a:cs typeface="Times New Roman" panose="02020603050405020304" pitchFamily="18" charset="0"/>
                </a:rPr>
                <a:t>LSL, Waria, WPS/PPS, Penasun dan Pelanggan </a:t>
              </a:r>
              <a:endParaRPr lang="en-GB" b="1"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id-ID" sz="1100" b="1" dirty="0" smtClean="0">
                  <a:effectLst/>
                  <a:latin typeface="Calibri" panose="020F0502020204030204" pitchFamily="34" charset="0"/>
                  <a:ea typeface="Times New Roman" panose="02020603050405020304" pitchFamily="18" charset="0"/>
                  <a:cs typeface="Times New Roman" panose="02020603050405020304" pitchFamily="18" charset="0"/>
                </a:rPr>
                <a:t>Ibu hamil</a:t>
              </a:r>
            </a:p>
            <a:p>
              <a:pPr marL="342900" lvl="0" indent="-342900">
                <a:spcAft>
                  <a:spcPts val="0"/>
                </a:spcAft>
                <a:buFont typeface="Symbol" panose="05050102010706020507" pitchFamily="18" charset="2"/>
                <a:buChar char=""/>
              </a:pPr>
              <a:r>
                <a:rPr lang="id-ID" sz="1100" b="1" dirty="0" smtClean="0">
                  <a:latin typeface="Calibri" panose="020F0502020204030204" pitchFamily="34" charset="0"/>
                  <a:ea typeface="Times New Roman" panose="02020603050405020304" pitchFamily="18" charset="0"/>
                  <a:cs typeface="Times New Roman" panose="02020603050405020304" pitchFamily="18" charset="0"/>
                </a:rPr>
                <a:t>Anak dari Ibu HIV</a:t>
              </a:r>
              <a:endParaRPr lang="en-GB"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id-ID" sz="1100" b="1" dirty="0">
                  <a:effectLst/>
                  <a:latin typeface="Calibri" panose="020F0502020204030204" pitchFamily="34" charset="0"/>
                  <a:ea typeface="Times New Roman" panose="02020603050405020304" pitchFamily="18" charset="0"/>
                  <a:cs typeface="Times New Roman" panose="02020603050405020304" pitchFamily="18" charset="0"/>
                </a:rPr>
                <a:t>Pasien TB</a:t>
              </a:r>
              <a:endParaRPr lang="en-GB"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id-ID" sz="1100" b="1" dirty="0">
                  <a:effectLst/>
                  <a:latin typeface="Calibri" panose="020F0502020204030204" pitchFamily="34" charset="0"/>
                  <a:ea typeface="Times New Roman" panose="02020603050405020304" pitchFamily="18" charset="0"/>
                  <a:cs typeface="Times New Roman" panose="02020603050405020304" pitchFamily="18" charset="0"/>
                </a:rPr>
                <a:t>Pasien IMS atau  dengan keluhan IMS</a:t>
              </a:r>
              <a:endParaRPr lang="en-GB"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id-ID" sz="1100" b="1" dirty="0">
                  <a:effectLst/>
                  <a:latin typeface="Calibri" panose="020F0502020204030204" pitchFamily="34" charset="0"/>
                  <a:ea typeface="Times New Roman" panose="02020603050405020304" pitchFamily="18" charset="0"/>
                  <a:cs typeface="Times New Roman" panose="02020603050405020304" pitchFamily="18" charset="0"/>
                </a:rPr>
                <a:t>Pasien hepatitis</a:t>
              </a:r>
              <a:endParaRPr lang="en-GB"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id-ID" sz="1100" b="1" dirty="0">
                  <a:effectLst/>
                  <a:latin typeface="Calibri" panose="020F0502020204030204" pitchFamily="34" charset="0"/>
                  <a:ea typeface="Times New Roman" panose="02020603050405020304" pitchFamily="18" charset="0"/>
                  <a:cs typeface="Times New Roman" panose="02020603050405020304" pitchFamily="18" charset="0"/>
                </a:rPr>
                <a:t>Pasien dengan gejala </a:t>
              </a:r>
              <a:r>
                <a:rPr lang="id-ID" sz="1200" b="1" dirty="0">
                  <a:effectLst/>
                  <a:latin typeface="Calibri" panose="020F0502020204030204" pitchFamily="34" charset="0"/>
                  <a:ea typeface="Times New Roman" panose="02020603050405020304" pitchFamily="18" charset="0"/>
                  <a:cs typeface="Times New Roman" panose="02020603050405020304" pitchFamily="18" charset="0"/>
                </a:rPr>
                <a:t>penurunan</a:t>
              </a:r>
              <a:r>
                <a:rPr lang="id-ID" sz="1100" b="1" dirty="0">
                  <a:effectLst/>
                  <a:latin typeface="Calibri" panose="020F0502020204030204" pitchFamily="34" charset="0"/>
                  <a:ea typeface="Times New Roman" panose="02020603050405020304" pitchFamily="18" charset="0"/>
                  <a:cs typeface="Times New Roman" panose="02020603050405020304" pitchFamily="18" charset="0"/>
                </a:rPr>
                <a:t> kekebalan </a:t>
              </a:r>
              <a:r>
                <a:rPr lang="id-ID" sz="1100" b="1" dirty="0" smtClean="0">
                  <a:effectLst/>
                  <a:latin typeface="Calibri" panose="020F0502020204030204" pitchFamily="34" charset="0"/>
                  <a:ea typeface="Times New Roman" panose="02020603050405020304" pitchFamily="18" charset="0"/>
                  <a:cs typeface="Times New Roman" panose="02020603050405020304" pitchFamily="18" charset="0"/>
                </a:rPr>
                <a:t>tubuh (IO)</a:t>
              </a:r>
              <a:endParaRPr lang="en-GB"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id-ID" sz="1100" b="1" dirty="0">
                  <a:effectLst/>
                  <a:latin typeface="Calibri" panose="020F0502020204030204" pitchFamily="34" charset="0"/>
                  <a:ea typeface="Times New Roman" panose="02020603050405020304" pitchFamily="18" charset="0"/>
                  <a:cs typeface="Times New Roman" panose="02020603050405020304" pitchFamily="18" charset="0"/>
                </a:rPr>
                <a:t>Pasangan </a:t>
              </a:r>
              <a:r>
                <a:rPr lang="id-ID" sz="1100" b="1" dirty="0" smtClean="0">
                  <a:effectLst/>
                  <a:latin typeface="Calibri" panose="020F0502020204030204" pitchFamily="34" charset="0"/>
                  <a:ea typeface="Times New Roman" panose="02020603050405020304" pitchFamily="18" charset="0"/>
                  <a:cs typeface="Times New Roman" panose="02020603050405020304" pitchFamily="18" charset="0"/>
                </a:rPr>
                <a:t>ODHA</a:t>
              </a:r>
            </a:p>
            <a:p>
              <a:pPr marL="342900" lvl="0" indent="-342900">
                <a:spcAft>
                  <a:spcPts val="0"/>
                </a:spcAft>
                <a:buFont typeface="Symbol" panose="05050102010706020507" pitchFamily="18" charset="2"/>
                <a:buChar char=""/>
              </a:pPr>
              <a:r>
                <a:rPr lang="id-ID" sz="1100" b="1" dirty="0" smtClean="0">
                  <a:latin typeface="Calibri" panose="020F0502020204030204" pitchFamily="34" charset="0"/>
                  <a:ea typeface="Times New Roman" panose="02020603050405020304" pitchFamily="18" charset="0"/>
                  <a:cs typeface="Times New Roman" panose="02020603050405020304" pitchFamily="18" charset="0"/>
                </a:rPr>
                <a:t>WBP</a:t>
              </a:r>
              <a:endParaRPr lang="en-GB"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spcAft>
                  <a:spcPts val="0"/>
                </a:spcAft>
                <a:buFont typeface="Symbol" panose="05050102010706020507" pitchFamily="18" charset="2"/>
                <a:buChar char=""/>
              </a:pPr>
              <a:r>
                <a:rPr lang="id-ID" sz="1100" b="1" dirty="0" smtClean="0">
                  <a:effectLst/>
                  <a:latin typeface="Calibri" panose="020F0502020204030204" pitchFamily="34" charset="0"/>
                  <a:ea typeface="Times New Roman" panose="02020603050405020304" pitchFamily="18" charset="0"/>
                  <a:cs typeface="Times New Roman" panose="02020603050405020304" pitchFamily="18" charset="0"/>
                </a:rPr>
                <a:t>Di daerah Epidemi Meluas  semua  orang yang datang ke Fasyankes</a:t>
              </a:r>
              <a:endParaRPr lang="en-GB" b="1" dirty="0">
                <a:effectLst/>
                <a:latin typeface="Calibri" panose="020F0502020204030204" pitchFamily="34" charset="0"/>
                <a:ea typeface="Times New Roman" panose="02020603050405020304" pitchFamily="18" charset="0"/>
                <a:cs typeface="Times New Roman" panose="02020603050405020304" pitchFamily="18" charset="0"/>
              </a:endParaRPr>
            </a:p>
            <a:p>
              <a:pPr lvl="0">
                <a:spcAft>
                  <a:spcPts val="0"/>
                </a:spcAft>
              </a:pPr>
              <a:endParaRPr lang="en-GB"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id-ID" sz="14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 Box 79"/>
            <p:cNvSpPr txBox="1">
              <a:spLocks noChangeArrowheads="1"/>
            </p:cNvSpPr>
            <p:nvPr/>
          </p:nvSpPr>
          <p:spPr bwMode="auto">
            <a:xfrm>
              <a:off x="5295" y="6261"/>
              <a:ext cx="2445" cy="655"/>
            </a:xfrm>
            <a:prstGeom prst="rect">
              <a:avLst/>
            </a:prstGeom>
            <a:solidFill>
              <a:schemeClr val="lt1">
                <a:lumMod val="100000"/>
                <a:lumOff val="0"/>
              </a:schemeClr>
            </a:solidFill>
            <a:ln w="63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id-ID" sz="1600" b="1" dirty="0">
                  <a:latin typeface="Calibri" panose="020F0502020204030204" pitchFamily="34" charset="0"/>
                  <a:ea typeface="Calibri" panose="020F0502020204030204" pitchFamily="34" charset="0"/>
                  <a:cs typeface="Times New Roman" panose="02020603050405020304" pitchFamily="18" charset="0"/>
                </a:rPr>
                <a:t>Menerima</a:t>
              </a:r>
              <a:r>
                <a:rPr lang="id-ID" sz="1600" b="1" dirty="0">
                  <a:effectLst/>
                  <a:latin typeface="Calibri" panose="020F0502020204030204" pitchFamily="34" charset="0"/>
                  <a:ea typeface="Calibri" panose="020F0502020204030204" pitchFamily="34" charset="0"/>
                  <a:cs typeface="Times New Roman" panose="02020603050405020304" pitchFamily="18" charset="0"/>
                </a:rPr>
                <a:t> verbal consent</a:t>
              </a:r>
              <a:endParaRPr lang="en-GB" sz="2400" b="1"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8" name="Straight Connector 7"/>
            <p:cNvCxnSpPr>
              <a:cxnSpLocks noChangeShapeType="1"/>
            </p:cNvCxnSpPr>
            <p:nvPr/>
          </p:nvCxnSpPr>
          <p:spPr bwMode="auto">
            <a:xfrm>
              <a:off x="4770" y="7528"/>
              <a:ext cx="3615" cy="18"/>
            </a:xfrm>
            <a:prstGeom prst="line">
              <a:avLst/>
            </a:prstGeom>
            <a:noFill/>
            <a:ln w="9525">
              <a:solidFill>
                <a:schemeClr val="accent1">
                  <a:lumMod val="95000"/>
                  <a:lumOff val="0"/>
                </a:schemeClr>
              </a:solidFill>
              <a:round/>
              <a:headEnd/>
              <a:tailEnd/>
            </a:ln>
            <a:extLst>
              <a:ext uri="{909E8E84-426E-40DD-AFC4-6F175D3DCCD1}">
                <a14:hiddenFill xmlns:a14="http://schemas.microsoft.com/office/drawing/2010/main">
                  <a:noFill/>
                </a14:hiddenFill>
              </a:ext>
            </a:extLst>
          </p:spPr>
        </p:cxnSp>
        <p:sp>
          <p:nvSpPr>
            <p:cNvPr id="9" name="Text Box 81"/>
            <p:cNvSpPr txBox="1">
              <a:spLocks noChangeArrowheads="1"/>
            </p:cNvSpPr>
            <p:nvPr/>
          </p:nvSpPr>
          <p:spPr bwMode="auto">
            <a:xfrm>
              <a:off x="4080" y="8028"/>
              <a:ext cx="1365" cy="444"/>
            </a:xfrm>
            <a:prstGeom prst="rect">
              <a:avLst/>
            </a:prstGeom>
            <a:solidFill>
              <a:schemeClr val="lt1">
                <a:lumMod val="100000"/>
                <a:lumOff val="0"/>
              </a:schemeClr>
            </a:solidFill>
            <a:ln w="63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id-ID" sz="1400" b="1" dirty="0">
                  <a:effectLst/>
                  <a:latin typeface="Calibri" panose="020F0502020204030204" pitchFamily="34" charset="0"/>
                  <a:ea typeface="Calibri" panose="020F0502020204030204" pitchFamily="34" charset="0"/>
                  <a:cs typeface="Times New Roman" panose="02020603050405020304" pitchFamily="18" charset="0"/>
                </a:rPr>
                <a:t>Menerima Tes</a:t>
              </a:r>
              <a:endParaRPr lang="en-GB" sz="20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 Box 82"/>
            <p:cNvSpPr txBox="1">
              <a:spLocks noChangeArrowheads="1"/>
            </p:cNvSpPr>
            <p:nvPr/>
          </p:nvSpPr>
          <p:spPr bwMode="auto">
            <a:xfrm>
              <a:off x="7740" y="8060"/>
              <a:ext cx="1335" cy="410"/>
            </a:xfrm>
            <a:prstGeom prst="rect">
              <a:avLst/>
            </a:prstGeom>
            <a:solidFill>
              <a:schemeClr val="lt1">
                <a:lumMod val="100000"/>
                <a:lumOff val="0"/>
              </a:schemeClr>
            </a:solidFill>
            <a:ln w="63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id-ID" sz="1400" b="1">
                  <a:effectLst/>
                  <a:latin typeface="Calibri" panose="020F0502020204030204" pitchFamily="34" charset="0"/>
                  <a:ea typeface="Calibri" panose="020F0502020204030204" pitchFamily="34" charset="0"/>
                  <a:cs typeface="Times New Roman" panose="02020603050405020304" pitchFamily="18" charset="0"/>
                </a:rPr>
                <a:t>Menolak tes</a:t>
              </a:r>
              <a:endParaRPr lang="en-GB" sz="2000" b="1">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 Box 83"/>
            <p:cNvSpPr txBox="1">
              <a:spLocks noChangeArrowheads="1"/>
            </p:cNvSpPr>
            <p:nvPr/>
          </p:nvSpPr>
          <p:spPr bwMode="auto">
            <a:xfrm>
              <a:off x="6090" y="8881"/>
              <a:ext cx="4635" cy="1003"/>
            </a:xfrm>
            <a:prstGeom prst="rect">
              <a:avLst/>
            </a:prstGeom>
            <a:solidFill>
              <a:schemeClr val="lt1">
                <a:lumMod val="100000"/>
                <a:lumOff val="0"/>
              </a:schemeClr>
            </a:solidFill>
            <a:ln w="63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id-ID" sz="1400" b="1" dirty="0">
                  <a:effectLst/>
                  <a:latin typeface="Calibri" panose="020F0502020204030204" pitchFamily="34" charset="0"/>
                  <a:ea typeface="Calibri" panose="020F0502020204030204" pitchFamily="34" charset="0"/>
                  <a:cs typeface="Times New Roman" panose="02020603050405020304" pitchFamily="18" charset="0"/>
                </a:rPr>
                <a:t>Tanda tangan surat pernyataan, beri informasi manfaat tes, dan edukasi pencegahan</a:t>
              </a:r>
              <a:endParaRPr lang="en-GB" sz="20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 Box 84"/>
            <p:cNvSpPr txBox="1">
              <a:spLocks noChangeArrowheads="1"/>
            </p:cNvSpPr>
            <p:nvPr/>
          </p:nvSpPr>
          <p:spPr bwMode="auto">
            <a:xfrm>
              <a:off x="3930" y="8868"/>
              <a:ext cx="1590" cy="445"/>
            </a:xfrm>
            <a:prstGeom prst="rect">
              <a:avLst/>
            </a:prstGeom>
            <a:solidFill>
              <a:schemeClr val="lt1">
                <a:lumMod val="100000"/>
                <a:lumOff val="0"/>
              </a:schemeClr>
            </a:solidFill>
            <a:ln w="63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id-ID" sz="1400" b="1" dirty="0">
                  <a:effectLst/>
                  <a:latin typeface="Calibri" panose="020F0502020204030204" pitchFamily="34" charset="0"/>
                  <a:ea typeface="Calibri" panose="020F0502020204030204" pitchFamily="34" charset="0"/>
                  <a:cs typeface="Times New Roman" panose="02020603050405020304" pitchFamily="18" charset="0"/>
                </a:rPr>
                <a:t>Ke laboratorium</a:t>
              </a:r>
              <a:endParaRPr lang="en-GB" sz="20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 Box 85"/>
            <p:cNvSpPr txBox="1">
              <a:spLocks noChangeArrowheads="1"/>
            </p:cNvSpPr>
            <p:nvPr/>
          </p:nvSpPr>
          <p:spPr bwMode="auto">
            <a:xfrm>
              <a:off x="2235" y="9662"/>
              <a:ext cx="5010" cy="444"/>
            </a:xfrm>
            <a:prstGeom prst="rect">
              <a:avLst/>
            </a:prstGeom>
            <a:solidFill>
              <a:schemeClr val="lt1">
                <a:lumMod val="100000"/>
                <a:lumOff val="0"/>
              </a:schemeClr>
            </a:solidFill>
            <a:ln w="63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id-ID" sz="1400" b="1" dirty="0">
                  <a:effectLst/>
                  <a:latin typeface="Calibri" panose="020F0502020204030204" pitchFamily="34" charset="0"/>
                  <a:ea typeface="Calibri" panose="020F0502020204030204" pitchFamily="34" charset="0"/>
                  <a:cs typeface="Times New Roman" panose="02020603050405020304" pitchFamily="18" charset="0"/>
                </a:rPr>
                <a:t>Hasil lab baik </a:t>
              </a:r>
              <a:r>
                <a:rPr lang="en-US" sz="1400" b="1" dirty="0" err="1">
                  <a:effectLst/>
                  <a:latin typeface="Calibri" panose="020F0502020204030204" pitchFamily="34" charset="0"/>
                  <a:ea typeface="Calibri" panose="020F0502020204030204" pitchFamily="34" charset="0"/>
                  <a:cs typeface="Times New Roman" panose="02020603050405020304" pitchFamily="18" charset="0"/>
                </a:rPr>
                <a:t>reak</a:t>
              </a:r>
              <a:r>
                <a:rPr lang="id-ID" sz="1400" b="1" dirty="0">
                  <a:effectLst/>
                  <a:latin typeface="Calibri" panose="020F0502020204030204" pitchFamily="34" charset="0"/>
                  <a:ea typeface="Calibri" panose="020F0502020204030204" pitchFamily="34" charset="0"/>
                  <a:cs typeface="Times New Roman" panose="02020603050405020304" pitchFamily="18" charset="0"/>
                </a:rPr>
                <a:t>tif atau neg dikembalikan ke nakes pengirim</a:t>
              </a:r>
              <a:endParaRPr lang="en-GB" sz="2000" b="1"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4" name="Straight Connector 13"/>
            <p:cNvCxnSpPr>
              <a:cxnSpLocks noChangeShapeType="1"/>
            </p:cNvCxnSpPr>
            <p:nvPr/>
          </p:nvCxnSpPr>
          <p:spPr bwMode="auto">
            <a:xfrm flipV="1">
              <a:off x="3135" y="10547"/>
              <a:ext cx="3435" cy="34"/>
            </a:xfrm>
            <a:prstGeom prst="line">
              <a:avLst/>
            </a:prstGeom>
            <a:noFill/>
            <a:ln w="9525">
              <a:solidFill>
                <a:schemeClr val="accent1">
                  <a:lumMod val="95000"/>
                  <a:lumOff val="0"/>
                </a:schemeClr>
              </a:solidFill>
              <a:round/>
              <a:headEnd/>
              <a:tailEnd/>
            </a:ln>
            <a:extLst>
              <a:ext uri="{909E8E84-426E-40DD-AFC4-6F175D3DCCD1}">
                <a14:hiddenFill xmlns:a14="http://schemas.microsoft.com/office/drawing/2010/main">
                  <a:noFill/>
                </a14:hiddenFill>
              </a:ext>
            </a:extLst>
          </p:spPr>
        </p:cxnSp>
        <p:sp>
          <p:nvSpPr>
            <p:cNvPr id="15" name="Text Box 87"/>
            <p:cNvSpPr txBox="1">
              <a:spLocks noChangeArrowheads="1"/>
            </p:cNvSpPr>
            <p:nvPr/>
          </p:nvSpPr>
          <p:spPr bwMode="auto">
            <a:xfrm>
              <a:off x="2715" y="10988"/>
              <a:ext cx="915" cy="375"/>
            </a:xfrm>
            <a:prstGeom prst="rect">
              <a:avLst/>
            </a:prstGeom>
            <a:solidFill>
              <a:schemeClr val="lt1">
                <a:lumMod val="100000"/>
                <a:lumOff val="0"/>
              </a:schemeClr>
            </a:solidFill>
            <a:ln w="63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id-ID" sz="1400" b="1" dirty="0">
                  <a:latin typeface="Calibri" panose="020F0502020204030204" pitchFamily="34" charset="0"/>
                  <a:ea typeface="Calibri" panose="020F0502020204030204" pitchFamily="34" charset="0"/>
                  <a:cs typeface="Times New Roman" panose="02020603050405020304" pitchFamily="18" charset="0"/>
                </a:rPr>
                <a:t>Positif</a:t>
              </a:r>
              <a:endParaRPr lang="en-GB" sz="20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 Box 88"/>
            <p:cNvSpPr txBox="1">
              <a:spLocks noChangeArrowheads="1"/>
            </p:cNvSpPr>
            <p:nvPr/>
          </p:nvSpPr>
          <p:spPr bwMode="auto">
            <a:xfrm>
              <a:off x="6075" y="10986"/>
              <a:ext cx="975" cy="426"/>
            </a:xfrm>
            <a:prstGeom prst="rect">
              <a:avLst/>
            </a:prstGeom>
            <a:solidFill>
              <a:schemeClr val="lt1">
                <a:lumMod val="100000"/>
                <a:lumOff val="0"/>
              </a:schemeClr>
            </a:solidFill>
            <a:ln w="63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id-ID" sz="1400" b="1" dirty="0">
                  <a:effectLst/>
                  <a:latin typeface="Calibri" panose="020F0502020204030204" pitchFamily="34" charset="0"/>
                  <a:ea typeface="Calibri" panose="020F0502020204030204" pitchFamily="34" charset="0"/>
                  <a:cs typeface="Times New Roman" panose="02020603050405020304" pitchFamily="18" charset="0"/>
                </a:rPr>
                <a:t>Negatif</a:t>
              </a:r>
              <a:endParaRPr lang="en-GB" sz="20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 Box 89"/>
            <p:cNvSpPr txBox="1">
              <a:spLocks noChangeArrowheads="1"/>
            </p:cNvSpPr>
            <p:nvPr/>
          </p:nvSpPr>
          <p:spPr bwMode="auto">
            <a:xfrm>
              <a:off x="4170" y="10988"/>
              <a:ext cx="1110" cy="375"/>
            </a:xfrm>
            <a:prstGeom prst="rect">
              <a:avLst/>
            </a:prstGeom>
            <a:solidFill>
              <a:schemeClr val="lt1">
                <a:lumMod val="100000"/>
                <a:lumOff val="0"/>
              </a:schemeClr>
            </a:solidFill>
            <a:ln w="63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id-ID" sz="1400" b="1" dirty="0">
                  <a:effectLst/>
                  <a:latin typeface="Calibri" panose="020F0502020204030204" pitchFamily="34" charset="0"/>
                  <a:ea typeface="Calibri" panose="020F0502020204030204" pitchFamily="34" charset="0"/>
                  <a:cs typeface="Times New Roman" panose="02020603050405020304" pitchFamily="18" charset="0"/>
                </a:rPr>
                <a:t>Inkonklusif</a:t>
              </a:r>
              <a:endParaRPr lang="en-GB" sz="2000" b="1"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8" name="Straight Connector 17"/>
            <p:cNvCxnSpPr>
              <a:cxnSpLocks noChangeShapeType="1"/>
            </p:cNvCxnSpPr>
            <p:nvPr/>
          </p:nvCxnSpPr>
          <p:spPr bwMode="auto">
            <a:xfrm flipV="1">
              <a:off x="3150" y="11731"/>
              <a:ext cx="3420" cy="0"/>
            </a:xfrm>
            <a:prstGeom prst="line">
              <a:avLst/>
            </a:prstGeom>
            <a:noFill/>
            <a:ln w="9525">
              <a:solidFill>
                <a:schemeClr val="accent1">
                  <a:lumMod val="95000"/>
                  <a:lumOff val="0"/>
                </a:schemeClr>
              </a:solidFill>
              <a:round/>
              <a:headEnd/>
              <a:tailEnd/>
            </a:ln>
            <a:extLst>
              <a:ext uri="{909E8E84-426E-40DD-AFC4-6F175D3DCCD1}">
                <a14:hiddenFill xmlns:a14="http://schemas.microsoft.com/office/drawing/2010/main">
                  <a:noFill/>
                </a14:hiddenFill>
              </a:ext>
            </a:extLst>
          </p:spPr>
        </p:cxnSp>
        <p:sp>
          <p:nvSpPr>
            <p:cNvPr id="19" name="Text Box 91"/>
            <p:cNvSpPr txBox="1">
              <a:spLocks noChangeArrowheads="1"/>
            </p:cNvSpPr>
            <p:nvPr/>
          </p:nvSpPr>
          <p:spPr bwMode="auto">
            <a:xfrm>
              <a:off x="1965" y="12112"/>
              <a:ext cx="5505" cy="1557"/>
            </a:xfrm>
            <a:prstGeom prst="rect">
              <a:avLst/>
            </a:prstGeom>
            <a:solidFill>
              <a:schemeClr val="lt1">
                <a:lumMod val="100000"/>
                <a:lumOff val="0"/>
              </a:schemeClr>
            </a:solidFill>
            <a:ln w="6350">
              <a:solidFill>
                <a:srgbClr val="000000"/>
              </a:solidFill>
              <a:miter lim="800000"/>
              <a:headEnd/>
              <a:tailEnd/>
            </a:ln>
          </p:spPr>
          <p:txBody>
            <a:bodyPr rot="0" vert="horz" wrap="square" lIns="91440" tIns="45720" rIns="91440" bIns="45720" anchor="t" anchorCtr="0" upright="1">
              <a:noAutofit/>
            </a:bodyPr>
            <a:lstStyle/>
            <a:p>
              <a:pPr algn="ctr">
                <a:lnSpc>
                  <a:spcPct val="115000"/>
                </a:lnSpc>
                <a:spcAft>
                  <a:spcPts val="1000"/>
                </a:spcAft>
              </a:pPr>
              <a:r>
                <a:rPr lang="id-ID" sz="1400" b="1" dirty="0">
                  <a:effectLst/>
                  <a:latin typeface="Calibri" panose="020F0502020204030204" pitchFamily="34" charset="0"/>
                  <a:ea typeface="Calibri" panose="020F0502020204030204" pitchFamily="34" charset="0"/>
                  <a:cs typeface="Times New Roman" panose="02020603050405020304" pitchFamily="18" charset="0"/>
                </a:rPr>
                <a:t>Jelaskan makna hasil tes, </a:t>
              </a:r>
              <a:r>
                <a:rPr lang="id-ID" sz="14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jelaskan secara garis besar, </a:t>
              </a:r>
              <a:r>
                <a:rPr lang="id-ID" sz="1400" b="1" dirty="0">
                  <a:effectLst/>
                  <a:latin typeface="Calibri" panose="020F0502020204030204" pitchFamily="34" charset="0"/>
                  <a:ea typeface="Calibri" panose="020F0502020204030204" pitchFamily="34" charset="0"/>
                  <a:cs typeface="Times New Roman" panose="02020603050405020304" pitchFamily="18" charset="0"/>
                </a:rPr>
                <a:t>apa langkah yang akan dilakukan di klinik terpadu untuk akses layanan ARV beserta semua paket perawatan</a:t>
              </a:r>
              <a:endParaRPr lang="en-GB" sz="2000" b="1"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0" name="Straight Arrow Connector 19"/>
            <p:cNvCxnSpPr>
              <a:cxnSpLocks noChangeShapeType="1"/>
            </p:cNvCxnSpPr>
            <p:nvPr/>
          </p:nvCxnSpPr>
          <p:spPr bwMode="auto">
            <a:xfrm>
              <a:off x="6481" y="3514"/>
              <a:ext cx="0" cy="2718"/>
            </a:xfrm>
            <a:prstGeom prst="straightConnector1">
              <a:avLst/>
            </a:prstGeom>
            <a:noFill/>
            <a:ln w="9525">
              <a:solidFill>
                <a:schemeClr val="accent1">
                  <a:lumMod val="95000"/>
                  <a:lumOff val="0"/>
                </a:schemeClr>
              </a:solidFill>
              <a:round/>
              <a:headEnd/>
              <a:tailEnd type="triangle" w="med" len="med"/>
            </a:ln>
            <a:extLst>
              <a:ext uri="{909E8E84-426E-40DD-AFC4-6F175D3DCCD1}">
                <a14:hiddenFill xmlns:a14="http://schemas.microsoft.com/office/drawing/2010/main">
                  <a:noFill/>
                </a14:hiddenFill>
              </a:ext>
            </a:extLst>
          </p:spPr>
        </p:cxnSp>
        <p:cxnSp>
          <p:nvCxnSpPr>
            <p:cNvPr id="21" name="Straight Arrow Connector 20"/>
            <p:cNvCxnSpPr>
              <a:cxnSpLocks noChangeShapeType="1"/>
            </p:cNvCxnSpPr>
            <p:nvPr/>
          </p:nvCxnSpPr>
          <p:spPr bwMode="auto">
            <a:xfrm>
              <a:off x="4710" y="4951"/>
              <a:ext cx="1680" cy="0"/>
            </a:xfrm>
            <a:prstGeom prst="straightConnector1">
              <a:avLst/>
            </a:prstGeom>
            <a:noFill/>
            <a:ln w="9525">
              <a:solidFill>
                <a:schemeClr val="accent1">
                  <a:lumMod val="95000"/>
                  <a:lumOff val="0"/>
                </a:schemeClr>
              </a:solidFill>
              <a:round/>
              <a:headEnd/>
              <a:tailEnd type="triangle" w="med" len="med"/>
            </a:ln>
            <a:extLst>
              <a:ext uri="{909E8E84-426E-40DD-AFC4-6F175D3DCCD1}">
                <a14:hiddenFill xmlns:a14="http://schemas.microsoft.com/office/drawing/2010/main">
                  <a:noFill/>
                </a14:hiddenFill>
              </a:ext>
            </a:extLst>
          </p:spPr>
        </p:cxnSp>
        <p:cxnSp>
          <p:nvCxnSpPr>
            <p:cNvPr id="22" name="Straight Arrow Connector 21"/>
            <p:cNvCxnSpPr>
              <a:cxnSpLocks noChangeShapeType="1"/>
            </p:cNvCxnSpPr>
            <p:nvPr/>
          </p:nvCxnSpPr>
          <p:spPr bwMode="auto">
            <a:xfrm>
              <a:off x="6480" y="6899"/>
              <a:ext cx="1" cy="684"/>
            </a:xfrm>
            <a:prstGeom prst="straightConnector1">
              <a:avLst/>
            </a:prstGeom>
            <a:noFill/>
            <a:ln w="9525">
              <a:solidFill>
                <a:schemeClr val="accent1">
                  <a:lumMod val="95000"/>
                  <a:lumOff val="0"/>
                </a:schemeClr>
              </a:solidFill>
              <a:round/>
              <a:headEnd/>
              <a:tailEnd type="triangle" w="med" len="med"/>
            </a:ln>
            <a:extLst>
              <a:ext uri="{909E8E84-426E-40DD-AFC4-6F175D3DCCD1}">
                <a14:hiddenFill xmlns:a14="http://schemas.microsoft.com/office/drawing/2010/main">
                  <a:noFill/>
                </a14:hiddenFill>
              </a:ext>
            </a:extLst>
          </p:spPr>
        </p:cxnSp>
        <p:cxnSp>
          <p:nvCxnSpPr>
            <p:cNvPr id="23" name="Straight Arrow Connector 22"/>
            <p:cNvCxnSpPr>
              <a:cxnSpLocks noChangeShapeType="1"/>
            </p:cNvCxnSpPr>
            <p:nvPr/>
          </p:nvCxnSpPr>
          <p:spPr bwMode="auto">
            <a:xfrm flipH="1">
              <a:off x="4755" y="7527"/>
              <a:ext cx="15" cy="530"/>
            </a:xfrm>
            <a:prstGeom prst="straightConnector1">
              <a:avLst/>
            </a:prstGeom>
            <a:noFill/>
            <a:ln w="9525">
              <a:solidFill>
                <a:schemeClr val="accent1">
                  <a:lumMod val="95000"/>
                  <a:lumOff val="0"/>
                </a:schemeClr>
              </a:solidFill>
              <a:round/>
              <a:headEnd/>
              <a:tailEnd type="triangle" w="med" len="med"/>
            </a:ln>
            <a:extLst>
              <a:ext uri="{909E8E84-426E-40DD-AFC4-6F175D3DCCD1}">
                <a14:hiddenFill xmlns:a14="http://schemas.microsoft.com/office/drawing/2010/main">
                  <a:noFill/>
                </a14:hiddenFill>
              </a:ext>
            </a:extLst>
          </p:spPr>
        </p:cxnSp>
        <p:cxnSp>
          <p:nvCxnSpPr>
            <p:cNvPr id="24" name="Straight Arrow Connector 23"/>
            <p:cNvCxnSpPr>
              <a:cxnSpLocks noChangeShapeType="1"/>
            </p:cNvCxnSpPr>
            <p:nvPr/>
          </p:nvCxnSpPr>
          <p:spPr bwMode="auto">
            <a:xfrm>
              <a:off x="8385" y="7526"/>
              <a:ext cx="15" cy="563"/>
            </a:xfrm>
            <a:prstGeom prst="straightConnector1">
              <a:avLst/>
            </a:prstGeom>
            <a:noFill/>
            <a:ln w="9525">
              <a:solidFill>
                <a:schemeClr val="accent1">
                  <a:lumMod val="95000"/>
                  <a:lumOff val="0"/>
                </a:schemeClr>
              </a:solidFill>
              <a:round/>
              <a:headEnd/>
              <a:tailEnd type="triangle" w="med" len="med"/>
            </a:ln>
            <a:extLst>
              <a:ext uri="{909E8E84-426E-40DD-AFC4-6F175D3DCCD1}">
                <a14:hiddenFill xmlns:a14="http://schemas.microsoft.com/office/drawing/2010/main">
                  <a:noFill/>
                </a14:hiddenFill>
              </a:ext>
            </a:extLst>
          </p:spPr>
        </p:cxnSp>
        <p:cxnSp>
          <p:nvCxnSpPr>
            <p:cNvPr id="25" name="Straight Arrow Connector 24"/>
            <p:cNvCxnSpPr>
              <a:cxnSpLocks noChangeShapeType="1"/>
            </p:cNvCxnSpPr>
            <p:nvPr/>
          </p:nvCxnSpPr>
          <p:spPr bwMode="auto">
            <a:xfrm>
              <a:off x="4740" y="8447"/>
              <a:ext cx="1" cy="495"/>
            </a:xfrm>
            <a:prstGeom prst="straightConnector1">
              <a:avLst/>
            </a:prstGeom>
            <a:noFill/>
            <a:ln w="9525">
              <a:solidFill>
                <a:schemeClr val="accent1">
                  <a:lumMod val="95000"/>
                  <a:lumOff val="0"/>
                </a:schemeClr>
              </a:solidFill>
              <a:round/>
              <a:headEnd/>
              <a:tailEnd type="triangle" w="med" len="med"/>
            </a:ln>
            <a:extLst>
              <a:ext uri="{909E8E84-426E-40DD-AFC4-6F175D3DCCD1}">
                <a14:hiddenFill xmlns:a14="http://schemas.microsoft.com/office/drawing/2010/main">
                  <a:noFill/>
                </a14:hiddenFill>
              </a:ext>
            </a:extLst>
          </p:spPr>
        </p:cxnSp>
        <p:cxnSp>
          <p:nvCxnSpPr>
            <p:cNvPr id="26" name="Straight Arrow Connector 25"/>
            <p:cNvCxnSpPr>
              <a:cxnSpLocks noChangeShapeType="1"/>
            </p:cNvCxnSpPr>
            <p:nvPr/>
          </p:nvCxnSpPr>
          <p:spPr bwMode="auto">
            <a:xfrm>
              <a:off x="8385" y="8430"/>
              <a:ext cx="15" cy="451"/>
            </a:xfrm>
            <a:prstGeom prst="straightConnector1">
              <a:avLst/>
            </a:prstGeom>
            <a:noFill/>
            <a:ln w="9525">
              <a:solidFill>
                <a:schemeClr val="accent1">
                  <a:lumMod val="95000"/>
                  <a:lumOff val="0"/>
                </a:schemeClr>
              </a:solidFill>
              <a:round/>
              <a:headEnd/>
              <a:tailEnd type="triangle" w="med" len="med"/>
            </a:ln>
            <a:extLst>
              <a:ext uri="{909E8E84-426E-40DD-AFC4-6F175D3DCCD1}">
                <a14:hiddenFill xmlns:a14="http://schemas.microsoft.com/office/drawing/2010/main">
                  <a:noFill/>
                </a14:hiddenFill>
              </a:ext>
            </a:extLst>
          </p:spPr>
        </p:cxnSp>
        <p:cxnSp>
          <p:nvCxnSpPr>
            <p:cNvPr id="27" name="Straight Arrow Connector 26"/>
            <p:cNvCxnSpPr>
              <a:cxnSpLocks noChangeShapeType="1"/>
            </p:cNvCxnSpPr>
            <p:nvPr/>
          </p:nvCxnSpPr>
          <p:spPr bwMode="auto">
            <a:xfrm>
              <a:off x="4740" y="10080"/>
              <a:ext cx="1" cy="513"/>
            </a:xfrm>
            <a:prstGeom prst="straightConnector1">
              <a:avLst/>
            </a:prstGeom>
            <a:noFill/>
            <a:ln w="9525">
              <a:solidFill>
                <a:schemeClr val="accent1">
                  <a:lumMod val="95000"/>
                  <a:lumOff val="0"/>
                </a:schemeClr>
              </a:solidFill>
              <a:round/>
              <a:headEnd/>
              <a:tailEnd type="triangle" w="med" len="med"/>
            </a:ln>
            <a:extLst>
              <a:ext uri="{909E8E84-426E-40DD-AFC4-6F175D3DCCD1}">
                <a14:hiddenFill xmlns:a14="http://schemas.microsoft.com/office/drawing/2010/main">
                  <a:noFill/>
                </a14:hiddenFill>
              </a:ext>
            </a:extLst>
          </p:spPr>
        </p:cxnSp>
        <p:cxnSp>
          <p:nvCxnSpPr>
            <p:cNvPr id="28" name="Straight Arrow Connector 27"/>
            <p:cNvCxnSpPr>
              <a:cxnSpLocks noChangeShapeType="1"/>
            </p:cNvCxnSpPr>
            <p:nvPr/>
          </p:nvCxnSpPr>
          <p:spPr bwMode="auto">
            <a:xfrm>
              <a:off x="3165" y="10549"/>
              <a:ext cx="15" cy="461"/>
            </a:xfrm>
            <a:prstGeom prst="straightConnector1">
              <a:avLst/>
            </a:prstGeom>
            <a:noFill/>
            <a:ln w="9525">
              <a:solidFill>
                <a:schemeClr val="accent1">
                  <a:lumMod val="95000"/>
                  <a:lumOff val="0"/>
                </a:schemeClr>
              </a:solidFill>
              <a:round/>
              <a:headEnd/>
              <a:tailEnd type="triangle" w="med" len="med"/>
            </a:ln>
            <a:extLst>
              <a:ext uri="{909E8E84-426E-40DD-AFC4-6F175D3DCCD1}">
                <a14:hiddenFill xmlns:a14="http://schemas.microsoft.com/office/drawing/2010/main">
                  <a:noFill/>
                </a14:hiddenFill>
              </a:ext>
            </a:extLst>
          </p:spPr>
        </p:cxnSp>
        <p:cxnSp>
          <p:nvCxnSpPr>
            <p:cNvPr id="29" name="Straight Arrow Connector 28"/>
            <p:cNvCxnSpPr>
              <a:cxnSpLocks noChangeShapeType="1"/>
            </p:cNvCxnSpPr>
            <p:nvPr/>
          </p:nvCxnSpPr>
          <p:spPr bwMode="auto">
            <a:xfrm>
              <a:off x="4740" y="10549"/>
              <a:ext cx="1" cy="461"/>
            </a:xfrm>
            <a:prstGeom prst="straightConnector1">
              <a:avLst/>
            </a:prstGeom>
            <a:noFill/>
            <a:ln w="9525">
              <a:solidFill>
                <a:schemeClr val="accent1">
                  <a:lumMod val="95000"/>
                  <a:lumOff val="0"/>
                </a:schemeClr>
              </a:solidFill>
              <a:round/>
              <a:headEnd/>
              <a:tailEnd type="triangle" w="med" len="med"/>
            </a:ln>
            <a:extLst>
              <a:ext uri="{909E8E84-426E-40DD-AFC4-6F175D3DCCD1}">
                <a14:hiddenFill xmlns:a14="http://schemas.microsoft.com/office/drawing/2010/main">
                  <a:noFill/>
                </a14:hiddenFill>
              </a:ext>
            </a:extLst>
          </p:spPr>
        </p:cxnSp>
        <p:cxnSp>
          <p:nvCxnSpPr>
            <p:cNvPr id="30" name="Straight Arrow Connector 29"/>
            <p:cNvCxnSpPr>
              <a:cxnSpLocks noChangeShapeType="1"/>
            </p:cNvCxnSpPr>
            <p:nvPr/>
          </p:nvCxnSpPr>
          <p:spPr bwMode="auto">
            <a:xfrm>
              <a:off x="6555" y="10549"/>
              <a:ext cx="1" cy="461"/>
            </a:xfrm>
            <a:prstGeom prst="straightConnector1">
              <a:avLst/>
            </a:prstGeom>
            <a:noFill/>
            <a:ln w="9525">
              <a:solidFill>
                <a:schemeClr val="accent1">
                  <a:lumMod val="95000"/>
                  <a:lumOff val="0"/>
                </a:schemeClr>
              </a:solidFill>
              <a:round/>
              <a:headEnd/>
              <a:tailEnd type="triangle" w="med" len="med"/>
            </a:ln>
            <a:extLst>
              <a:ext uri="{909E8E84-426E-40DD-AFC4-6F175D3DCCD1}">
                <a14:hiddenFill xmlns:a14="http://schemas.microsoft.com/office/drawing/2010/main">
                  <a:noFill/>
                </a14:hiddenFill>
              </a:ext>
            </a:extLst>
          </p:spPr>
        </p:cxnSp>
        <p:cxnSp>
          <p:nvCxnSpPr>
            <p:cNvPr id="31" name="Straight Arrow Connector 30"/>
            <p:cNvCxnSpPr>
              <a:cxnSpLocks noChangeShapeType="1"/>
            </p:cNvCxnSpPr>
            <p:nvPr/>
          </p:nvCxnSpPr>
          <p:spPr bwMode="auto">
            <a:xfrm>
              <a:off x="3165" y="11328"/>
              <a:ext cx="1" cy="427"/>
            </a:xfrm>
            <a:prstGeom prst="straightConnector1">
              <a:avLst/>
            </a:prstGeom>
            <a:noFill/>
            <a:ln w="9525">
              <a:solidFill>
                <a:schemeClr val="accent1">
                  <a:lumMod val="95000"/>
                  <a:lumOff val="0"/>
                </a:schemeClr>
              </a:solidFill>
              <a:round/>
              <a:headEnd/>
              <a:tailEnd type="triangle" w="med" len="med"/>
            </a:ln>
            <a:extLst>
              <a:ext uri="{909E8E84-426E-40DD-AFC4-6F175D3DCCD1}">
                <a14:hiddenFill xmlns:a14="http://schemas.microsoft.com/office/drawing/2010/main">
                  <a:noFill/>
                </a14:hiddenFill>
              </a:ext>
            </a:extLst>
          </p:spPr>
        </p:cxnSp>
        <p:cxnSp>
          <p:nvCxnSpPr>
            <p:cNvPr id="32" name="Straight Arrow Connector 31"/>
            <p:cNvCxnSpPr>
              <a:cxnSpLocks noChangeShapeType="1"/>
            </p:cNvCxnSpPr>
            <p:nvPr/>
          </p:nvCxnSpPr>
          <p:spPr bwMode="auto">
            <a:xfrm>
              <a:off x="6540" y="11393"/>
              <a:ext cx="15" cy="342"/>
            </a:xfrm>
            <a:prstGeom prst="straightConnector1">
              <a:avLst/>
            </a:prstGeom>
            <a:noFill/>
            <a:ln w="9525">
              <a:solidFill>
                <a:schemeClr val="accent1">
                  <a:lumMod val="95000"/>
                  <a:lumOff val="0"/>
                </a:schemeClr>
              </a:solidFill>
              <a:round/>
              <a:headEnd/>
              <a:tailEnd type="triangle" w="med" len="med"/>
            </a:ln>
            <a:extLst>
              <a:ext uri="{909E8E84-426E-40DD-AFC4-6F175D3DCCD1}">
                <a14:hiddenFill xmlns:a14="http://schemas.microsoft.com/office/drawing/2010/main">
                  <a:noFill/>
                </a14:hiddenFill>
              </a:ext>
            </a:extLst>
          </p:spPr>
        </p:cxnSp>
        <p:cxnSp>
          <p:nvCxnSpPr>
            <p:cNvPr id="33" name="Straight Arrow Connector 32"/>
            <p:cNvCxnSpPr>
              <a:cxnSpLocks noChangeShapeType="1"/>
            </p:cNvCxnSpPr>
            <p:nvPr/>
          </p:nvCxnSpPr>
          <p:spPr bwMode="auto">
            <a:xfrm>
              <a:off x="4710" y="11731"/>
              <a:ext cx="1" cy="445"/>
            </a:xfrm>
            <a:prstGeom prst="straightConnector1">
              <a:avLst/>
            </a:prstGeom>
            <a:noFill/>
            <a:ln w="9525">
              <a:solidFill>
                <a:schemeClr val="accent1">
                  <a:lumMod val="95000"/>
                  <a:lumOff val="0"/>
                </a:schemeClr>
              </a:solidFill>
              <a:round/>
              <a:headEnd/>
              <a:tailEnd type="triangle" w="med" len="med"/>
            </a:ln>
            <a:extLst>
              <a:ext uri="{909E8E84-426E-40DD-AFC4-6F175D3DCCD1}">
                <a14:hiddenFill xmlns:a14="http://schemas.microsoft.com/office/drawing/2010/main">
                  <a:noFill/>
                </a14:hiddenFill>
              </a:ext>
            </a:extLst>
          </p:spPr>
        </p:cxnSp>
      </p:grpSp>
      <p:sp>
        <p:nvSpPr>
          <p:cNvPr id="2" name="Rectangle 1"/>
          <p:cNvSpPr/>
          <p:nvPr/>
        </p:nvSpPr>
        <p:spPr>
          <a:xfrm>
            <a:off x="3796961" y="32198"/>
            <a:ext cx="5158081" cy="4250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 </a:t>
            </a:r>
            <a:r>
              <a:rPr lang="id-ID" sz="3200" b="1" dirty="0"/>
              <a:t>Alur layanan tes HIV</a:t>
            </a:r>
            <a:endParaRPr lang="id-ID" sz="3200" dirty="0"/>
          </a:p>
        </p:txBody>
      </p:sp>
    </p:spTree>
    <p:extLst>
      <p:ext uri="{BB962C8B-B14F-4D97-AF65-F5344CB8AC3E}">
        <p14:creationId xmlns:p14="http://schemas.microsoft.com/office/powerpoint/2010/main" val="3781396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6000" b="1" dirty="0" smtClean="0"/>
              <a:t>Triase</a:t>
            </a:r>
            <a:endParaRPr lang="en-GB" sz="6000" b="1" dirty="0"/>
          </a:p>
        </p:txBody>
      </p:sp>
      <p:sp>
        <p:nvSpPr>
          <p:cNvPr id="3" name="Content Placeholder 2"/>
          <p:cNvSpPr>
            <a:spLocks noGrp="1"/>
          </p:cNvSpPr>
          <p:nvPr>
            <p:ph idx="1"/>
          </p:nvPr>
        </p:nvSpPr>
        <p:spPr>
          <a:xfrm>
            <a:off x="1097280" y="2356834"/>
            <a:ext cx="10058400" cy="3512259"/>
          </a:xfrm>
        </p:spPr>
        <p:txBody>
          <a:bodyPr>
            <a:normAutofit/>
          </a:bodyPr>
          <a:lstStyle/>
          <a:p>
            <a:r>
              <a:rPr lang="id-ID" sz="2800" b="1" dirty="0"/>
              <a:t>Triase – bentuk pencarian kasus yg dilakukan oleh unit layanan kesehatan</a:t>
            </a:r>
          </a:p>
          <a:p>
            <a:pPr lvl="1"/>
            <a:r>
              <a:rPr lang="id-ID" sz="2400" b="1" dirty="0"/>
              <a:t>Penggunaan kader posyandu untuk triase di Tanah Papua – luasnya geografi dan keterbatasan infrastruktur</a:t>
            </a:r>
          </a:p>
          <a:p>
            <a:pPr lvl="1"/>
            <a:r>
              <a:rPr lang="id-ID" sz="2400" b="1" dirty="0"/>
              <a:t>Skrining R1 oleh petugas kesehatan (Bumil, pasien TB)</a:t>
            </a:r>
            <a:endParaRPr lang="en-GB" sz="2400" b="1" dirty="0"/>
          </a:p>
        </p:txBody>
      </p:sp>
    </p:spTree>
    <p:extLst>
      <p:ext uri="{BB962C8B-B14F-4D97-AF65-F5344CB8AC3E}">
        <p14:creationId xmlns:p14="http://schemas.microsoft.com/office/powerpoint/2010/main" val="480189633"/>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999</TotalTime>
  <Words>1695</Words>
  <Application>Microsoft Office PowerPoint</Application>
  <PresentationFormat>Custom</PresentationFormat>
  <Paragraphs>222</Paragraphs>
  <Slides>23</Slides>
  <Notes>0</Notes>
  <HiddenSlides>1</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Retrospect</vt:lpstr>
      <vt:lpstr>Pedoman Layanan Tes HIV</vt:lpstr>
      <vt:lpstr>Latar Belakang</vt:lpstr>
      <vt:lpstr>Aspek yang disempurnakan</vt:lpstr>
      <vt:lpstr>Bab 1 – Latar Belakang</vt:lpstr>
      <vt:lpstr>Bab 2 – Layanan Tes HIV</vt:lpstr>
      <vt:lpstr>5 C di dalam Tes HIV</vt:lpstr>
      <vt:lpstr>5 C di dalam Tes HIV</vt:lpstr>
      <vt:lpstr>PowerPoint Presentation</vt:lpstr>
      <vt:lpstr>Triase</vt:lpstr>
      <vt:lpstr>Tes HIV untuk triase (strategi 1)</vt:lpstr>
      <vt:lpstr>Bab 3 – Diagnosa dan Tindak Lanjut</vt:lpstr>
      <vt:lpstr>Bab 3</vt:lpstr>
      <vt:lpstr>Bab 3</vt:lpstr>
      <vt:lpstr>Bab 3</vt:lpstr>
      <vt:lpstr>ALUR DIAGNOSIS HIV  PADA ANAK USIA ≥ 18 BLN, REMAJA, DAN DEWASA   </vt:lpstr>
      <vt:lpstr>Interpretasi Hasil</vt:lpstr>
      <vt:lpstr>Tindak Lanjut Pasca Tes</vt:lpstr>
      <vt:lpstr>PowerPoint Presentation</vt:lpstr>
      <vt:lpstr>PowerPoint Presentation</vt:lpstr>
      <vt:lpstr>Bab 4 – Penemuan kasus</vt:lpstr>
      <vt:lpstr>Bab 4</vt:lpstr>
      <vt:lpstr>Infeksi Menular Seksual</vt:lpstr>
      <vt:lpstr>Terima 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 HIV di Layanan Kesehatan</dc:title>
  <dc:creator>Asus</dc:creator>
  <cp:lastModifiedBy>Ismi Wulandari</cp:lastModifiedBy>
  <cp:revision>67</cp:revision>
  <dcterms:created xsi:type="dcterms:W3CDTF">2017-12-08T07:56:55Z</dcterms:created>
  <dcterms:modified xsi:type="dcterms:W3CDTF">2018-10-24T10:28:07Z</dcterms:modified>
</cp:coreProperties>
</file>